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theme/themeOverride2.xml" ContentType="application/vnd.openxmlformats-officedocument.themeOverride+xml"/>
  <Override PartName="/ppt/charts/chart4.xml" ContentType="application/vnd.openxmlformats-officedocument.drawingml.chart+xml"/>
  <Override PartName="/ppt/theme/themeOverride3.xml" ContentType="application/vnd.openxmlformats-officedocument.themeOverrid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6.xml" ContentType="application/vnd.openxmlformats-officedocument.drawingml.chart+xml"/>
  <Override PartName="/ppt/theme/themeOverride4.xml" ContentType="application/vnd.openxmlformats-officedocument.themeOverride+xml"/>
  <Override PartName="/ppt/drawings/drawing1.xml" ContentType="application/vnd.openxmlformats-officedocument.drawingml.chartshapes+xml"/>
  <Override PartName="/ppt/charts/chart7.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notesSlides/notesSlide3.xml" ContentType="application/vnd.openxmlformats-officedocument.presentationml.notesSlide+xml"/>
  <Override PartName="/ppt/charts/chart8.xml" ContentType="application/vnd.openxmlformats-officedocument.drawingml.chart+xml"/>
  <Override PartName="/ppt/theme/themeOverride5.xml" ContentType="application/vnd.openxmlformats-officedocument.themeOverride+xml"/>
  <Override PartName="/ppt/notesSlides/notesSlide4.xml" ContentType="application/vnd.openxmlformats-officedocument.presentationml.notesSlide+xml"/>
  <Override PartName="/ppt/charts/chart9.xml" ContentType="application/vnd.openxmlformats-officedocument.drawingml.chart+xml"/>
  <Override PartName="/ppt/theme/themeOverride6.xml" ContentType="application/vnd.openxmlformats-officedocument.themeOverride+xml"/>
  <Override PartName="/ppt/notesSlides/notesSlide5.xml" ContentType="application/vnd.openxmlformats-officedocument.presentationml.notesSlide+xml"/>
  <Override PartName="/ppt/charts/chart10.xml" ContentType="application/vnd.openxmlformats-officedocument.drawingml.chart+xml"/>
  <Override PartName="/ppt/theme/themeOverride7.xml" ContentType="application/vnd.openxmlformats-officedocument.themeOverride+xml"/>
  <Override PartName="/ppt/notesSlides/notesSlide6.xml" ContentType="application/vnd.openxmlformats-officedocument.presentationml.notesSlide+xml"/>
  <Override PartName="/ppt/charts/chart11.xml" ContentType="application/vnd.openxmlformats-officedocument.drawingml.chart+xml"/>
  <Override PartName="/ppt/theme/themeOverride8.xml" ContentType="application/vnd.openxmlformats-officedocument.themeOverride+xml"/>
  <Override PartName="/ppt/notesSlides/notesSlide7.xml" ContentType="application/vnd.openxmlformats-officedocument.presentationml.notesSlide+xml"/>
  <Override PartName="/ppt/charts/chart12.xml" ContentType="application/vnd.openxmlformats-officedocument.drawingml.chart+xml"/>
  <Override PartName="/ppt/theme/themeOverride9.xml" ContentType="application/vnd.openxmlformats-officedocument.themeOverride+xml"/>
  <Override PartName="/ppt/notesSlides/notesSlide8.xml" ContentType="application/vnd.openxmlformats-officedocument.presentationml.notesSlide+xml"/>
  <Override PartName="/ppt/charts/chart13.xml" ContentType="application/vnd.openxmlformats-officedocument.drawingml.chart+xml"/>
  <Override PartName="/ppt/theme/themeOverride10.xml" ContentType="application/vnd.openxmlformats-officedocument.themeOverride+xml"/>
  <Override PartName="/ppt/notesSlides/notesSlide9.xml" ContentType="application/vnd.openxmlformats-officedocument.presentationml.notesSlide+xml"/>
  <Override PartName="/ppt/charts/chart14.xml" ContentType="application/vnd.openxmlformats-officedocument.drawingml.chart+xml"/>
  <Override PartName="/ppt/theme/themeOverride11.xml" ContentType="application/vnd.openxmlformats-officedocument.themeOverride+xml"/>
  <Override PartName="/ppt/notesSlides/notesSlide10.xml" ContentType="application/vnd.openxmlformats-officedocument.presentationml.notesSlide+xml"/>
  <Override PartName="/ppt/charts/chart15.xml" ContentType="application/vnd.openxmlformats-officedocument.drawingml.chart+xml"/>
  <Override PartName="/ppt/theme/themeOverride12.xml" ContentType="application/vnd.openxmlformats-officedocument.themeOverride+xml"/>
  <Override PartName="/ppt/charts/chart16.xml" ContentType="application/vnd.openxmlformats-officedocument.drawingml.chart+xml"/>
  <Override PartName="/ppt/theme/themeOverride13.xml" ContentType="application/vnd.openxmlformats-officedocument.themeOverride+xml"/>
  <Override PartName="/ppt/charts/chart17.xml" ContentType="application/vnd.openxmlformats-officedocument.drawingml.chart+xml"/>
  <Override PartName="/ppt/theme/themeOverride14.xml" ContentType="application/vnd.openxmlformats-officedocument.themeOverride+xml"/>
  <Override PartName="/ppt/charts/chart18.xml" ContentType="application/vnd.openxmlformats-officedocument.drawingml.chart+xml"/>
  <Override PartName="/ppt/theme/themeOverride15.xml" ContentType="application/vnd.openxmlformats-officedocument.themeOverride+xml"/>
  <Override PartName="/ppt/charts/chart19.xml" ContentType="application/vnd.openxmlformats-officedocument.drawingml.chart+xml"/>
  <Override PartName="/ppt/theme/themeOverride16.xml" ContentType="application/vnd.openxmlformats-officedocument.themeOverride+xml"/>
  <Override PartName="/ppt/charts/chart20.xml" ContentType="application/vnd.openxmlformats-officedocument.drawingml.chart+xml"/>
  <Override PartName="/ppt/theme/themeOverride17.xml" ContentType="application/vnd.openxmlformats-officedocument.themeOverr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1"/>
  </p:sldMasterIdLst>
  <p:notesMasterIdLst>
    <p:notesMasterId r:id="rId27"/>
  </p:notesMasterIdLst>
  <p:sldIdLst>
    <p:sldId id="458" r:id="rId2"/>
    <p:sldId id="499" r:id="rId3"/>
    <p:sldId id="542" r:id="rId4"/>
    <p:sldId id="498" r:id="rId5"/>
    <p:sldId id="459" r:id="rId6"/>
    <p:sldId id="539" r:id="rId7"/>
    <p:sldId id="500" r:id="rId8"/>
    <p:sldId id="541" r:id="rId9"/>
    <p:sldId id="506" r:id="rId10"/>
    <p:sldId id="502" r:id="rId11"/>
    <p:sldId id="507" r:id="rId12"/>
    <p:sldId id="503" r:id="rId13"/>
    <p:sldId id="538" r:id="rId14"/>
    <p:sldId id="504" r:id="rId15"/>
    <p:sldId id="505" r:id="rId16"/>
    <p:sldId id="508" r:id="rId17"/>
    <p:sldId id="509" r:id="rId18"/>
    <p:sldId id="510" r:id="rId19"/>
    <p:sldId id="511" r:id="rId20"/>
    <p:sldId id="513" r:id="rId21"/>
    <p:sldId id="516" r:id="rId22"/>
    <p:sldId id="517" r:id="rId23"/>
    <p:sldId id="518" r:id="rId24"/>
    <p:sldId id="519" r:id="rId25"/>
    <p:sldId id="520"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C900F0C-9D1E-6E29-3470-571F9B122FE0}" name="Cope, Anna (CDC/NCHHSTP/DSTDP)" initials="AC" userId="S::lnu4@cdc.gov::4f50de26-3f37-4ce5-a898-bb4db155979e" providerId="AD"/>
  <p188:author id="{541E7511-7C5E-B60C-D7D7-20811E2C198C}" name="Samoff, Erika" initials="ES" userId="S::erika.samoff@dhhs.nc.gov::20efe615-cae6-453f-8e7d-2322ff6844e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E46C0A"/>
    <a:srgbClr val="F7ABA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5380" autoAdjust="0"/>
  </p:normalViewPr>
  <p:slideViewPr>
    <p:cSldViewPr snapToGrid="0">
      <p:cViewPr varScale="1">
        <p:scale>
          <a:sx n="98" d="100"/>
          <a:sy n="98" d="100"/>
        </p:scale>
        <p:origin x="17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7.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Worksheet10.xlsx"/><Relationship Id="rId1" Type="http://schemas.openxmlformats.org/officeDocument/2006/relationships/themeOverride" Target="../theme/themeOverride8.xml"/></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Worksheet11.xlsx"/><Relationship Id="rId1" Type="http://schemas.openxmlformats.org/officeDocument/2006/relationships/themeOverride" Target="../theme/themeOverride9.xml"/></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Excel_Worksheet12.xlsx"/><Relationship Id="rId1" Type="http://schemas.openxmlformats.org/officeDocument/2006/relationships/themeOverride" Target="../theme/themeOverride10.xml"/></Relationships>
</file>

<file path=ppt/charts/_rels/chart14.xml.rels><?xml version="1.0" encoding="UTF-8" standalone="yes"?>
<Relationships xmlns="http://schemas.openxmlformats.org/package/2006/relationships"><Relationship Id="rId2" Type="http://schemas.openxmlformats.org/officeDocument/2006/relationships/package" Target="../embeddings/Microsoft_Excel_Worksheet13.xlsx"/><Relationship Id="rId1" Type="http://schemas.openxmlformats.org/officeDocument/2006/relationships/themeOverride" Target="../theme/themeOverride11.xml"/></Relationships>
</file>

<file path=ppt/charts/_rels/chart15.xml.rels><?xml version="1.0" encoding="UTF-8" standalone="yes"?>
<Relationships xmlns="http://schemas.openxmlformats.org/package/2006/relationships"><Relationship Id="rId2" Type="http://schemas.openxmlformats.org/officeDocument/2006/relationships/package" Target="../embeddings/Microsoft_Excel_Worksheet14.xlsx"/><Relationship Id="rId1" Type="http://schemas.openxmlformats.org/officeDocument/2006/relationships/themeOverride" Target="../theme/themeOverride12.xml"/></Relationships>
</file>

<file path=ppt/charts/_rels/chart16.xml.rels><?xml version="1.0" encoding="UTF-8" standalone="yes"?>
<Relationships xmlns="http://schemas.openxmlformats.org/package/2006/relationships"><Relationship Id="rId2" Type="http://schemas.openxmlformats.org/officeDocument/2006/relationships/package" Target="../embeddings/Microsoft_Excel_Worksheet15.xlsx"/><Relationship Id="rId1" Type="http://schemas.openxmlformats.org/officeDocument/2006/relationships/themeOverride" Target="../theme/themeOverride13.xml"/></Relationships>
</file>

<file path=ppt/charts/_rels/chart17.xml.rels><?xml version="1.0" encoding="UTF-8" standalone="yes"?>
<Relationships xmlns="http://schemas.openxmlformats.org/package/2006/relationships"><Relationship Id="rId2" Type="http://schemas.openxmlformats.org/officeDocument/2006/relationships/package" Target="../embeddings/Microsoft_Excel_Worksheet16.xlsx"/><Relationship Id="rId1" Type="http://schemas.openxmlformats.org/officeDocument/2006/relationships/themeOverride" Target="../theme/themeOverride14.xml"/></Relationships>
</file>

<file path=ppt/charts/_rels/chart18.xml.rels><?xml version="1.0" encoding="UTF-8" standalone="yes"?>
<Relationships xmlns="http://schemas.openxmlformats.org/package/2006/relationships"><Relationship Id="rId2" Type="http://schemas.openxmlformats.org/officeDocument/2006/relationships/package" Target="../embeddings/Microsoft_Excel_Worksheet17.xlsx"/><Relationship Id="rId1" Type="http://schemas.openxmlformats.org/officeDocument/2006/relationships/themeOverride" Target="../theme/themeOverride15.xml"/></Relationships>
</file>

<file path=ppt/charts/_rels/chart19.xml.rels><?xml version="1.0" encoding="UTF-8" standalone="yes"?>
<Relationships xmlns="http://schemas.openxmlformats.org/package/2006/relationships"><Relationship Id="rId2" Type="http://schemas.openxmlformats.org/officeDocument/2006/relationships/package" Target="../embeddings/Microsoft_Excel_Worksheet18.xlsx"/><Relationship Id="rId1" Type="http://schemas.openxmlformats.org/officeDocument/2006/relationships/themeOverride" Target="../theme/themeOverride16.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0.xml.rels><?xml version="1.0" encoding="UTF-8" standalone="yes"?>
<Relationships xmlns="http://schemas.openxmlformats.org/package/2006/relationships"><Relationship Id="rId2" Type="http://schemas.openxmlformats.org/officeDocument/2006/relationships/package" Target="../embeddings/Microsoft_Excel_Worksheet19.xlsx"/><Relationship Id="rId1" Type="http://schemas.openxmlformats.org/officeDocument/2006/relationships/themeOverride" Target="../theme/themeOverride17.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5.xlsx"/><Relationship Id="rId1" Type="http://schemas.openxmlformats.org/officeDocument/2006/relationships/themeOverride" Target="../theme/themeOverride4.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5.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12204820727684269"/>
          <c:y val="8.958484884386593E-2"/>
          <c:w val="0.85323219918611093"/>
          <c:h val="0.82459060212308666"/>
        </c:manualLayout>
      </c:layout>
      <c:barChart>
        <c:barDir val="col"/>
        <c:grouping val="clustered"/>
        <c:varyColors val="0"/>
        <c:ser>
          <c:idx val="0"/>
          <c:order val="0"/>
          <c:tx>
            <c:strRef>
              <c:f>Sheet1!$B$2</c:f>
              <c:strCache>
                <c:ptCount val="1"/>
                <c:pt idx="0">
                  <c:v>2010</c:v>
                </c:pt>
              </c:strCache>
            </c:strRef>
          </c:tx>
          <c:spPr>
            <a:solidFill>
              <a:schemeClr val="accent1">
                <a:tint val="40000"/>
              </a:schemeClr>
            </a:solidFill>
            <a:ln>
              <a:noFill/>
            </a:ln>
            <a:effectLst/>
          </c:spPr>
          <c:invertIfNegative val="0"/>
          <c:dPt>
            <c:idx val="1"/>
            <c:invertIfNegative val="0"/>
            <c:bubble3D val="0"/>
            <c:spPr>
              <a:solidFill>
                <a:schemeClr val="accent1">
                  <a:tint val="40000"/>
                </a:schemeClr>
              </a:solidFill>
              <a:ln>
                <a:noFill/>
              </a:ln>
              <a:effectLst/>
            </c:spPr>
            <c:extLst>
              <c:ext xmlns:c16="http://schemas.microsoft.com/office/drawing/2014/chart" uri="{C3380CC4-5D6E-409C-BE32-E72D297353CC}">
                <c16:uniqueId val="{00000001-4854-4B30-8974-77497D8D765D}"/>
              </c:ext>
            </c:extLst>
          </c:dPt>
          <c:dPt>
            <c:idx val="2"/>
            <c:invertIfNegative val="0"/>
            <c:bubble3D val="0"/>
            <c:spPr>
              <a:solidFill>
                <a:schemeClr val="accent1">
                  <a:tint val="40000"/>
                </a:schemeClr>
              </a:solidFill>
              <a:ln>
                <a:noFill/>
              </a:ln>
              <a:effectLst/>
            </c:spPr>
            <c:extLst>
              <c:ext xmlns:c16="http://schemas.microsoft.com/office/drawing/2014/chart" uri="{C3380CC4-5D6E-409C-BE32-E72D297353CC}">
                <c16:uniqueId val="{00000003-4854-4B30-8974-77497D8D765D}"/>
              </c:ext>
            </c:extLst>
          </c:dPt>
          <c:dPt>
            <c:idx val="3"/>
            <c:invertIfNegative val="0"/>
            <c:bubble3D val="0"/>
            <c:spPr>
              <a:solidFill>
                <a:schemeClr val="accent1">
                  <a:tint val="40000"/>
                </a:schemeClr>
              </a:solidFill>
              <a:ln>
                <a:noFill/>
              </a:ln>
              <a:effectLst/>
            </c:spPr>
            <c:extLst>
              <c:ext xmlns:c16="http://schemas.microsoft.com/office/drawing/2014/chart" uri="{C3380CC4-5D6E-409C-BE32-E72D297353CC}">
                <c16:uniqueId val="{00000005-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Sheet1!$B$3:$B$6</c:f>
              <c:numCache>
                <c:formatCode>0%</c:formatCode>
                <c:ptCount val="4"/>
                <c:pt idx="0">
                  <c:v>0.83533920124543437</c:v>
                </c:pt>
                <c:pt idx="1">
                  <c:v>0.41821374811841444</c:v>
                </c:pt>
                <c:pt idx="2">
                  <c:v>0.27671851480180631</c:v>
                </c:pt>
                <c:pt idx="3">
                  <c:v>0.27313454232671491</c:v>
                </c:pt>
              </c:numCache>
            </c:numRef>
          </c:val>
          <c:extLst>
            <c:ext xmlns:c16="http://schemas.microsoft.com/office/drawing/2014/chart" uri="{C3380CC4-5D6E-409C-BE32-E72D297353CC}">
              <c16:uniqueId val="{00000006-4854-4B30-8974-77497D8D765D}"/>
            </c:ext>
          </c:extLst>
        </c:ser>
        <c:ser>
          <c:idx val="1"/>
          <c:order val="1"/>
          <c:tx>
            <c:strRef>
              <c:f>Sheet1!$C$2</c:f>
              <c:strCache>
                <c:ptCount val="1"/>
                <c:pt idx="0">
                  <c:v>2011</c:v>
                </c:pt>
              </c:strCache>
            </c:strRef>
          </c:tx>
          <c:spPr>
            <a:solidFill>
              <a:schemeClr val="accent1">
                <a:tint val="49000"/>
              </a:schemeClr>
            </a:solidFill>
            <a:ln>
              <a:noFill/>
            </a:ln>
            <a:effectLst/>
          </c:spPr>
          <c:invertIfNegative val="0"/>
          <c:dPt>
            <c:idx val="1"/>
            <c:invertIfNegative val="0"/>
            <c:bubble3D val="0"/>
            <c:spPr>
              <a:solidFill>
                <a:schemeClr val="accent1">
                  <a:tint val="50000"/>
                </a:schemeClr>
              </a:solidFill>
              <a:ln>
                <a:noFill/>
              </a:ln>
              <a:effectLst/>
            </c:spPr>
            <c:extLst>
              <c:ext xmlns:c16="http://schemas.microsoft.com/office/drawing/2014/chart" uri="{C3380CC4-5D6E-409C-BE32-E72D297353CC}">
                <c16:uniqueId val="{00000008-4854-4B30-8974-77497D8D765D}"/>
              </c:ext>
            </c:extLst>
          </c:dPt>
          <c:dPt>
            <c:idx val="2"/>
            <c:invertIfNegative val="0"/>
            <c:bubble3D val="0"/>
            <c:spPr>
              <a:solidFill>
                <a:schemeClr val="accent1">
                  <a:tint val="50000"/>
                </a:schemeClr>
              </a:solidFill>
              <a:ln>
                <a:noFill/>
              </a:ln>
              <a:effectLst/>
            </c:spPr>
            <c:extLst>
              <c:ext xmlns:c16="http://schemas.microsoft.com/office/drawing/2014/chart" uri="{C3380CC4-5D6E-409C-BE32-E72D297353CC}">
                <c16:uniqueId val="{0000000A-4854-4B30-8974-77497D8D765D}"/>
              </c:ext>
            </c:extLst>
          </c:dPt>
          <c:dPt>
            <c:idx val="3"/>
            <c:invertIfNegative val="0"/>
            <c:bubble3D val="0"/>
            <c:spPr>
              <a:solidFill>
                <a:schemeClr val="accent1">
                  <a:tint val="50000"/>
                </a:schemeClr>
              </a:solidFill>
              <a:ln>
                <a:noFill/>
              </a:ln>
              <a:effectLst/>
            </c:spPr>
            <c:extLst>
              <c:ext xmlns:c16="http://schemas.microsoft.com/office/drawing/2014/chart" uri="{C3380CC4-5D6E-409C-BE32-E72D297353CC}">
                <c16:uniqueId val="{0000000C-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Sheet1!$C$3:$C$6</c:f>
              <c:numCache>
                <c:formatCode>0%</c:formatCode>
                <c:ptCount val="4"/>
                <c:pt idx="0">
                  <c:v>0.83773289675755558</c:v>
                </c:pt>
                <c:pt idx="1">
                  <c:v>0.45602019992390441</c:v>
                </c:pt>
                <c:pt idx="2">
                  <c:v>0.31496662170108264</c:v>
                </c:pt>
                <c:pt idx="3">
                  <c:v>0.31074677458406835</c:v>
                </c:pt>
              </c:numCache>
            </c:numRef>
          </c:val>
          <c:extLst>
            <c:ext xmlns:c16="http://schemas.microsoft.com/office/drawing/2014/chart" uri="{C3380CC4-5D6E-409C-BE32-E72D297353CC}">
              <c16:uniqueId val="{0000000D-4854-4B30-8974-77497D8D765D}"/>
            </c:ext>
          </c:extLst>
        </c:ser>
        <c:ser>
          <c:idx val="2"/>
          <c:order val="2"/>
          <c:tx>
            <c:strRef>
              <c:f>Sheet1!$D$2</c:f>
              <c:strCache>
                <c:ptCount val="1"/>
                <c:pt idx="0">
                  <c:v>2012</c:v>
                </c:pt>
              </c:strCache>
            </c:strRef>
          </c:tx>
          <c:spPr>
            <a:solidFill>
              <a:schemeClr val="accent1">
                <a:tint val="58000"/>
              </a:schemeClr>
            </a:solidFill>
            <a:ln>
              <a:noFill/>
            </a:ln>
            <a:effectLst/>
          </c:spPr>
          <c:invertIfNegative val="0"/>
          <c:dPt>
            <c:idx val="1"/>
            <c:invertIfNegative val="0"/>
            <c:bubble3D val="0"/>
            <c:spPr>
              <a:solidFill>
                <a:schemeClr val="accent1">
                  <a:tint val="60000"/>
                </a:schemeClr>
              </a:solidFill>
              <a:ln>
                <a:noFill/>
              </a:ln>
              <a:effectLst/>
            </c:spPr>
            <c:extLst>
              <c:ext xmlns:c16="http://schemas.microsoft.com/office/drawing/2014/chart" uri="{C3380CC4-5D6E-409C-BE32-E72D297353CC}">
                <c16:uniqueId val="{0000000F-4854-4B30-8974-77497D8D765D}"/>
              </c:ext>
            </c:extLst>
          </c:dPt>
          <c:dPt>
            <c:idx val="2"/>
            <c:invertIfNegative val="0"/>
            <c:bubble3D val="0"/>
            <c:spPr>
              <a:solidFill>
                <a:schemeClr val="accent1">
                  <a:tint val="60000"/>
                </a:schemeClr>
              </a:solidFill>
              <a:ln>
                <a:noFill/>
              </a:ln>
              <a:effectLst/>
            </c:spPr>
            <c:extLst>
              <c:ext xmlns:c16="http://schemas.microsoft.com/office/drawing/2014/chart" uri="{C3380CC4-5D6E-409C-BE32-E72D297353CC}">
                <c16:uniqueId val="{00000011-4854-4B30-8974-77497D8D765D}"/>
              </c:ext>
            </c:extLst>
          </c:dPt>
          <c:dPt>
            <c:idx val="3"/>
            <c:invertIfNegative val="0"/>
            <c:bubble3D val="0"/>
            <c:spPr>
              <a:solidFill>
                <a:schemeClr val="accent1">
                  <a:tint val="60000"/>
                </a:schemeClr>
              </a:solidFill>
              <a:ln>
                <a:noFill/>
              </a:ln>
              <a:effectLst/>
            </c:spPr>
            <c:extLst>
              <c:ext xmlns:c16="http://schemas.microsoft.com/office/drawing/2014/chart" uri="{C3380CC4-5D6E-409C-BE32-E72D297353CC}">
                <c16:uniqueId val="{00000013-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Sheet1!$D$3:$D$6</c:f>
              <c:numCache>
                <c:formatCode>0%</c:formatCode>
                <c:ptCount val="4"/>
                <c:pt idx="0">
                  <c:v>0.8374166059314907</c:v>
                </c:pt>
                <c:pt idx="1">
                  <c:v>0.48955613577023499</c:v>
                </c:pt>
                <c:pt idx="2">
                  <c:v>0.33008636272343844</c:v>
                </c:pt>
                <c:pt idx="3">
                  <c:v>0.34632121577291292</c:v>
                </c:pt>
              </c:numCache>
            </c:numRef>
          </c:val>
          <c:extLst>
            <c:ext xmlns:c16="http://schemas.microsoft.com/office/drawing/2014/chart" uri="{C3380CC4-5D6E-409C-BE32-E72D297353CC}">
              <c16:uniqueId val="{00000014-4854-4B30-8974-77497D8D765D}"/>
            </c:ext>
          </c:extLst>
        </c:ser>
        <c:ser>
          <c:idx val="3"/>
          <c:order val="3"/>
          <c:tx>
            <c:strRef>
              <c:f>Sheet1!$E$2</c:f>
              <c:strCache>
                <c:ptCount val="1"/>
                <c:pt idx="0">
                  <c:v>2013</c:v>
                </c:pt>
              </c:strCache>
            </c:strRef>
          </c:tx>
          <c:spPr>
            <a:solidFill>
              <a:schemeClr val="accent1">
                <a:tint val="68000"/>
              </a:schemeClr>
            </a:solidFill>
            <a:ln>
              <a:noFill/>
            </a:ln>
            <a:effectLst/>
          </c:spPr>
          <c:invertIfNegative val="0"/>
          <c:dPt>
            <c:idx val="0"/>
            <c:invertIfNegative val="0"/>
            <c:bubble3D val="0"/>
            <c:spPr>
              <a:solidFill>
                <a:schemeClr val="accent1">
                  <a:tint val="70000"/>
                </a:schemeClr>
              </a:solidFill>
              <a:ln>
                <a:noFill/>
              </a:ln>
              <a:effectLst/>
            </c:spPr>
            <c:extLst>
              <c:ext xmlns:c16="http://schemas.microsoft.com/office/drawing/2014/chart" uri="{C3380CC4-5D6E-409C-BE32-E72D297353CC}">
                <c16:uniqueId val="{00000013-441D-43AA-BD30-C162A0E4C724}"/>
              </c:ext>
            </c:extLst>
          </c:dPt>
          <c:dPt>
            <c:idx val="1"/>
            <c:invertIfNegative val="0"/>
            <c:bubble3D val="0"/>
            <c:spPr>
              <a:solidFill>
                <a:schemeClr val="accent1">
                  <a:tint val="70000"/>
                </a:schemeClr>
              </a:solidFill>
              <a:ln>
                <a:noFill/>
              </a:ln>
              <a:effectLst/>
            </c:spPr>
            <c:extLst>
              <c:ext xmlns:c16="http://schemas.microsoft.com/office/drawing/2014/chart" uri="{C3380CC4-5D6E-409C-BE32-E72D297353CC}">
                <c16:uniqueId val="{00000016-4854-4B30-8974-77497D8D765D}"/>
              </c:ext>
            </c:extLst>
          </c:dPt>
          <c:dPt>
            <c:idx val="2"/>
            <c:invertIfNegative val="0"/>
            <c:bubble3D val="0"/>
            <c:spPr>
              <a:solidFill>
                <a:schemeClr val="accent1">
                  <a:tint val="70000"/>
                </a:schemeClr>
              </a:solidFill>
              <a:ln>
                <a:noFill/>
              </a:ln>
              <a:effectLst/>
            </c:spPr>
            <c:extLst>
              <c:ext xmlns:c16="http://schemas.microsoft.com/office/drawing/2014/chart" uri="{C3380CC4-5D6E-409C-BE32-E72D297353CC}">
                <c16:uniqueId val="{00000018-4854-4B30-8974-77497D8D765D}"/>
              </c:ext>
            </c:extLst>
          </c:dPt>
          <c:dPt>
            <c:idx val="3"/>
            <c:invertIfNegative val="0"/>
            <c:bubble3D val="0"/>
            <c:spPr>
              <a:solidFill>
                <a:schemeClr val="accent1">
                  <a:tint val="70000"/>
                </a:schemeClr>
              </a:solidFill>
              <a:ln>
                <a:noFill/>
              </a:ln>
              <a:effectLst/>
            </c:spPr>
            <c:extLst>
              <c:ext xmlns:c16="http://schemas.microsoft.com/office/drawing/2014/chart" uri="{C3380CC4-5D6E-409C-BE32-E72D297353CC}">
                <c16:uniqueId val="{0000001A-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Sheet1!$E$3:$E$6</c:f>
              <c:numCache>
                <c:formatCode>0%</c:formatCode>
                <c:ptCount val="4"/>
                <c:pt idx="0">
                  <c:v>0.84085171770387446</c:v>
                </c:pt>
                <c:pt idx="1">
                  <c:v>0.50349171126484793</c:v>
                </c:pt>
                <c:pt idx="2">
                  <c:v>0.3350737501631641</c:v>
                </c:pt>
                <c:pt idx="3">
                  <c:v>0.36708654222686332</c:v>
                </c:pt>
              </c:numCache>
            </c:numRef>
          </c:val>
          <c:extLst>
            <c:ext xmlns:c16="http://schemas.microsoft.com/office/drawing/2014/chart" uri="{C3380CC4-5D6E-409C-BE32-E72D297353CC}">
              <c16:uniqueId val="{0000001B-4854-4B30-8974-77497D8D765D}"/>
            </c:ext>
          </c:extLst>
        </c:ser>
        <c:ser>
          <c:idx val="4"/>
          <c:order val="4"/>
          <c:tx>
            <c:strRef>
              <c:f>Sheet1!$F$2</c:f>
              <c:strCache>
                <c:ptCount val="1"/>
                <c:pt idx="0">
                  <c:v>2014</c:v>
                </c:pt>
              </c:strCache>
            </c:strRef>
          </c:tx>
          <c:spPr>
            <a:solidFill>
              <a:schemeClr val="accent1">
                <a:tint val="77000"/>
              </a:schemeClr>
            </a:solidFill>
            <a:ln>
              <a:noFill/>
            </a:ln>
            <a:effectLst/>
          </c:spPr>
          <c:invertIfNegative val="0"/>
          <c:dPt>
            <c:idx val="0"/>
            <c:invertIfNegative val="0"/>
            <c:bubble3D val="0"/>
            <c:spPr>
              <a:solidFill>
                <a:schemeClr val="accent1">
                  <a:tint val="80000"/>
                </a:schemeClr>
              </a:solidFill>
              <a:ln>
                <a:noFill/>
              </a:ln>
              <a:effectLst/>
            </c:spPr>
            <c:extLst>
              <c:ext xmlns:c16="http://schemas.microsoft.com/office/drawing/2014/chart" uri="{C3380CC4-5D6E-409C-BE32-E72D297353CC}">
                <c16:uniqueId val="{0000001D-4854-4B30-8974-77497D8D765D}"/>
              </c:ext>
            </c:extLst>
          </c:dPt>
          <c:dPt>
            <c:idx val="1"/>
            <c:invertIfNegative val="0"/>
            <c:bubble3D val="0"/>
            <c:spPr>
              <a:solidFill>
                <a:schemeClr val="accent1">
                  <a:tint val="80000"/>
                </a:schemeClr>
              </a:solidFill>
              <a:ln>
                <a:noFill/>
              </a:ln>
              <a:effectLst/>
            </c:spPr>
            <c:extLst>
              <c:ext xmlns:c16="http://schemas.microsoft.com/office/drawing/2014/chart" uri="{C3380CC4-5D6E-409C-BE32-E72D297353CC}">
                <c16:uniqueId val="{0000001F-4854-4B30-8974-77497D8D765D}"/>
              </c:ext>
            </c:extLst>
          </c:dPt>
          <c:dPt>
            <c:idx val="2"/>
            <c:invertIfNegative val="0"/>
            <c:bubble3D val="0"/>
            <c:spPr>
              <a:solidFill>
                <a:schemeClr val="accent1">
                  <a:tint val="80000"/>
                </a:schemeClr>
              </a:solidFill>
              <a:ln>
                <a:noFill/>
              </a:ln>
              <a:effectLst/>
            </c:spPr>
            <c:extLst>
              <c:ext xmlns:c16="http://schemas.microsoft.com/office/drawing/2014/chart" uri="{C3380CC4-5D6E-409C-BE32-E72D297353CC}">
                <c16:uniqueId val="{00000021-4854-4B30-8974-77497D8D765D}"/>
              </c:ext>
            </c:extLst>
          </c:dPt>
          <c:dPt>
            <c:idx val="3"/>
            <c:invertIfNegative val="0"/>
            <c:bubble3D val="0"/>
            <c:spPr>
              <a:solidFill>
                <a:schemeClr val="accent1">
                  <a:tint val="80000"/>
                </a:schemeClr>
              </a:solidFill>
              <a:ln>
                <a:noFill/>
              </a:ln>
              <a:effectLst/>
            </c:spPr>
            <c:extLst>
              <c:ext xmlns:c16="http://schemas.microsoft.com/office/drawing/2014/chart" uri="{C3380CC4-5D6E-409C-BE32-E72D297353CC}">
                <c16:uniqueId val="{00000023-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Sheet1!$F$3:$F$6</c:f>
              <c:numCache>
                <c:formatCode>0%</c:formatCode>
                <c:ptCount val="4"/>
                <c:pt idx="0">
                  <c:v>0.85080193957478556</c:v>
                </c:pt>
                <c:pt idx="1">
                  <c:v>0.57740965741842554</c:v>
                </c:pt>
                <c:pt idx="2">
                  <c:v>0.39490824826204046</c:v>
                </c:pt>
                <c:pt idx="3">
                  <c:v>0.44532473226028685</c:v>
                </c:pt>
              </c:numCache>
            </c:numRef>
          </c:val>
          <c:extLst>
            <c:ext xmlns:c16="http://schemas.microsoft.com/office/drawing/2014/chart" uri="{C3380CC4-5D6E-409C-BE32-E72D297353CC}">
              <c16:uniqueId val="{00000024-4854-4B30-8974-77497D8D765D}"/>
            </c:ext>
          </c:extLst>
        </c:ser>
        <c:ser>
          <c:idx val="5"/>
          <c:order val="5"/>
          <c:tx>
            <c:strRef>
              <c:f>Sheet1!$G$2</c:f>
              <c:strCache>
                <c:ptCount val="1"/>
                <c:pt idx="0">
                  <c:v>2015</c:v>
                </c:pt>
              </c:strCache>
            </c:strRef>
          </c:tx>
          <c:spPr>
            <a:solidFill>
              <a:schemeClr val="accent1">
                <a:tint val="86000"/>
              </a:schemeClr>
            </a:solidFill>
            <a:ln>
              <a:noFill/>
            </a:ln>
            <a:effectLst/>
          </c:spPr>
          <c:invertIfNegative val="0"/>
          <c:dPt>
            <c:idx val="1"/>
            <c:invertIfNegative val="0"/>
            <c:bubble3D val="0"/>
            <c:spPr>
              <a:solidFill>
                <a:schemeClr val="accent1">
                  <a:tint val="90000"/>
                </a:schemeClr>
              </a:solidFill>
              <a:ln>
                <a:noFill/>
              </a:ln>
              <a:effectLst/>
            </c:spPr>
            <c:extLst>
              <c:ext xmlns:c16="http://schemas.microsoft.com/office/drawing/2014/chart" uri="{C3380CC4-5D6E-409C-BE32-E72D297353CC}">
                <c16:uniqueId val="{00000028-4854-4B30-8974-77497D8D765D}"/>
              </c:ext>
            </c:extLst>
          </c:dPt>
          <c:dPt>
            <c:idx val="2"/>
            <c:invertIfNegative val="0"/>
            <c:bubble3D val="0"/>
            <c:spPr>
              <a:solidFill>
                <a:schemeClr val="accent1">
                  <a:tint val="90000"/>
                </a:schemeClr>
              </a:solidFill>
              <a:ln>
                <a:noFill/>
              </a:ln>
              <a:effectLst/>
            </c:spPr>
            <c:extLst>
              <c:ext xmlns:c16="http://schemas.microsoft.com/office/drawing/2014/chart" uri="{C3380CC4-5D6E-409C-BE32-E72D297353CC}">
                <c16:uniqueId val="{0000002A-4854-4B30-8974-77497D8D765D}"/>
              </c:ext>
            </c:extLst>
          </c:dPt>
          <c:dPt>
            <c:idx val="3"/>
            <c:invertIfNegative val="0"/>
            <c:bubble3D val="0"/>
            <c:spPr>
              <a:solidFill>
                <a:schemeClr val="accent1">
                  <a:tint val="90000"/>
                </a:schemeClr>
              </a:solidFill>
              <a:ln>
                <a:noFill/>
              </a:ln>
              <a:effectLst/>
            </c:spPr>
            <c:extLst>
              <c:ext xmlns:c16="http://schemas.microsoft.com/office/drawing/2014/chart" uri="{C3380CC4-5D6E-409C-BE32-E72D297353CC}">
                <c16:uniqueId val="{0000002C-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Sheet1!$G$3:$G$6</c:f>
              <c:numCache>
                <c:formatCode>0%</c:formatCode>
                <c:ptCount val="4"/>
                <c:pt idx="0">
                  <c:v>0.85132085490508425</c:v>
                </c:pt>
                <c:pt idx="1">
                  <c:v>0.71230313425853731</c:v>
                </c:pt>
                <c:pt idx="2">
                  <c:v>0.66096990488071106</c:v>
                </c:pt>
                <c:pt idx="3">
                  <c:v>0.56815842819273354</c:v>
                </c:pt>
              </c:numCache>
            </c:numRef>
          </c:val>
          <c:extLst>
            <c:ext xmlns:c16="http://schemas.microsoft.com/office/drawing/2014/chart" uri="{C3380CC4-5D6E-409C-BE32-E72D297353CC}">
              <c16:uniqueId val="{0000002D-4854-4B30-8974-77497D8D765D}"/>
            </c:ext>
          </c:extLst>
        </c:ser>
        <c:ser>
          <c:idx val="6"/>
          <c:order val="6"/>
          <c:tx>
            <c:strRef>
              <c:f>Sheet1!$H$2</c:f>
              <c:strCache>
                <c:ptCount val="1"/>
                <c:pt idx="0">
                  <c:v>2016</c:v>
                </c:pt>
              </c:strCache>
            </c:strRef>
          </c:tx>
          <c:spPr>
            <a:solidFill>
              <a:schemeClr val="accent1">
                <a:tint val="96000"/>
              </a:schemeClr>
            </a:solidFill>
            <a:ln>
              <a:noFill/>
            </a:ln>
            <a:effectLst/>
          </c:spPr>
          <c:invertIfNegative val="0"/>
          <c:dPt>
            <c:idx val="1"/>
            <c:invertIfNegative val="0"/>
            <c:bubble3D val="0"/>
            <c:spPr>
              <a:solidFill>
                <a:schemeClr val="accent1"/>
              </a:solidFill>
              <a:ln>
                <a:noFill/>
              </a:ln>
              <a:effectLst/>
            </c:spPr>
            <c:extLst>
              <c:ext xmlns:c16="http://schemas.microsoft.com/office/drawing/2014/chart" uri="{C3380CC4-5D6E-409C-BE32-E72D297353CC}">
                <c16:uniqueId val="{0000002F-4854-4B30-8974-77497D8D765D}"/>
              </c:ext>
            </c:extLst>
          </c:dPt>
          <c:dPt>
            <c:idx val="2"/>
            <c:invertIfNegative val="0"/>
            <c:bubble3D val="0"/>
            <c:spPr>
              <a:solidFill>
                <a:schemeClr val="accent1"/>
              </a:solidFill>
              <a:ln>
                <a:noFill/>
              </a:ln>
              <a:effectLst/>
            </c:spPr>
            <c:extLst>
              <c:ext xmlns:c16="http://schemas.microsoft.com/office/drawing/2014/chart" uri="{C3380CC4-5D6E-409C-BE32-E72D297353CC}">
                <c16:uniqueId val="{00000031-4854-4B30-8974-77497D8D765D}"/>
              </c:ext>
            </c:extLst>
          </c:dPt>
          <c:dPt>
            <c:idx val="3"/>
            <c:invertIfNegative val="0"/>
            <c:bubble3D val="0"/>
            <c:spPr>
              <a:solidFill>
                <a:schemeClr val="accent1"/>
              </a:solidFill>
              <a:ln>
                <a:noFill/>
              </a:ln>
              <a:effectLst/>
            </c:spPr>
            <c:extLst>
              <c:ext xmlns:c16="http://schemas.microsoft.com/office/drawing/2014/chart" uri="{C3380CC4-5D6E-409C-BE32-E72D297353CC}">
                <c16:uniqueId val="{00000033-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Sheet1!$H$3:$H$6</c:f>
              <c:numCache>
                <c:formatCode>0%</c:formatCode>
                <c:ptCount val="4"/>
                <c:pt idx="0">
                  <c:v>0.85247629083245524</c:v>
                </c:pt>
                <c:pt idx="1">
                  <c:v>0.71152657601977753</c:v>
                </c:pt>
                <c:pt idx="2">
                  <c:v>0.66637824474660079</c:v>
                </c:pt>
                <c:pt idx="3">
                  <c:v>0.57880098887515452</c:v>
                </c:pt>
              </c:numCache>
            </c:numRef>
          </c:val>
          <c:extLst>
            <c:ext xmlns:c16="http://schemas.microsoft.com/office/drawing/2014/chart" uri="{C3380CC4-5D6E-409C-BE32-E72D297353CC}">
              <c16:uniqueId val="{00000034-4854-4B30-8974-77497D8D765D}"/>
            </c:ext>
          </c:extLst>
        </c:ser>
        <c:ser>
          <c:idx val="7"/>
          <c:order val="7"/>
          <c:tx>
            <c:strRef>
              <c:f>Sheet1!$I$2</c:f>
              <c:strCache>
                <c:ptCount val="1"/>
                <c:pt idx="0">
                  <c:v>2017</c:v>
                </c:pt>
              </c:strCache>
            </c:strRef>
          </c:tx>
          <c:spPr>
            <a:solidFill>
              <a:schemeClr val="accent1">
                <a:shade val="95000"/>
              </a:schemeClr>
            </a:solidFill>
            <a:ln>
              <a:noFill/>
            </a:ln>
            <a:effectLst/>
          </c:spPr>
          <c:invertIfNegative val="0"/>
          <c:dPt>
            <c:idx val="0"/>
            <c:invertIfNegative val="0"/>
            <c:bubble3D val="0"/>
            <c:extLst>
              <c:ext xmlns:c16="http://schemas.microsoft.com/office/drawing/2014/chart" uri="{C3380CC4-5D6E-409C-BE32-E72D297353CC}">
                <c16:uniqueId val="{0000002E-441D-43AA-BD30-C162A0E4C724}"/>
              </c:ext>
            </c:extLst>
          </c:dPt>
          <c:dPt>
            <c:idx val="1"/>
            <c:invertIfNegative val="0"/>
            <c:bubble3D val="0"/>
            <c:spPr>
              <a:solidFill>
                <a:schemeClr val="accent1">
                  <a:shade val="90000"/>
                </a:schemeClr>
              </a:solidFill>
              <a:ln>
                <a:noFill/>
              </a:ln>
              <a:effectLst/>
            </c:spPr>
            <c:extLst>
              <c:ext xmlns:c16="http://schemas.microsoft.com/office/drawing/2014/chart" uri="{C3380CC4-5D6E-409C-BE32-E72D297353CC}">
                <c16:uniqueId val="{00000036-4854-4B30-8974-77497D8D765D}"/>
              </c:ext>
            </c:extLst>
          </c:dPt>
          <c:dPt>
            <c:idx val="2"/>
            <c:invertIfNegative val="0"/>
            <c:bubble3D val="0"/>
            <c:spPr>
              <a:solidFill>
                <a:schemeClr val="accent1">
                  <a:shade val="90000"/>
                </a:schemeClr>
              </a:solidFill>
              <a:ln>
                <a:noFill/>
              </a:ln>
              <a:effectLst/>
            </c:spPr>
            <c:extLst>
              <c:ext xmlns:c16="http://schemas.microsoft.com/office/drawing/2014/chart" uri="{C3380CC4-5D6E-409C-BE32-E72D297353CC}">
                <c16:uniqueId val="{00000038-4854-4B30-8974-77497D8D765D}"/>
              </c:ext>
            </c:extLst>
          </c:dPt>
          <c:dPt>
            <c:idx val="3"/>
            <c:invertIfNegative val="0"/>
            <c:bubble3D val="0"/>
            <c:spPr>
              <a:solidFill>
                <a:schemeClr val="accent1">
                  <a:shade val="90000"/>
                </a:schemeClr>
              </a:solidFill>
              <a:ln>
                <a:noFill/>
              </a:ln>
              <a:effectLst/>
            </c:spPr>
            <c:extLst>
              <c:ext xmlns:c16="http://schemas.microsoft.com/office/drawing/2014/chart" uri="{C3380CC4-5D6E-409C-BE32-E72D297353CC}">
                <c16:uniqueId val="{0000003A-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Sheet1!$I$3:$I$6</c:f>
              <c:numCache>
                <c:formatCode>0%</c:formatCode>
                <c:ptCount val="4"/>
                <c:pt idx="0">
                  <c:v>0.8603458344971181</c:v>
                </c:pt>
                <c:pt idx="1">
                  <c:v>0.70153174158132392</c:v>
                </c:pt>
                <c:pt idx="2">
                  <c:v>0.65298232151816549</c:v>
                </c:pt>
                <c:pt idx="3">
                  <c:v>0.58899743234070179</c:v>
                </c:pt>
              </c:numCache>
            </c:numRef>
          </c:val>
          <c:extLst>
            <c:ext xmlns:c16="http://schemas.microsoft.com/office/drawing/2014/chart" uri="{C3380CC4-5D6E-409C-BE32-E72D297353CC}">
              <c16:uniqueId val="{0000003B-4854-4B30-8974-77497D8D765D}"/>
            </c:ext>
          </c:extLst>
        </c:ser>
        <c:ser>
          <c:idx val="8"/>
          <c:order val="8"/>
          <c:tx>
            <c:strRef>
              <c:f>Sheet1!$J$2</c:f>
              <c:strCache>
                <c:ptCount val="1"/>
                <c:pt idx="0">
                  <c:v>2018</c:v>
                </c:pt>
              </c:strCache>
            </c:strRef>
          </c:tx>
          <c:spPr>
            <a:solidFill>
              <a:schemeClr val="accent1">
                <a:shade val="86000"/>
              </a:schemeClr>
            </a:solidFill>
            <a:ln>
              <a:noFill/>
            </a:ln>
            <a:effectLst/>
          </c:spPr>
          <c:invertIfNegative val="0"/>
          <c:dPt>
            <c:idx val="1"/>
            <c:invertIfNegative val="0"/>
            <c:bubble3D val="0"/>
            <c:spPr>
              <a:solidFill>
                <a:schemeClr val="accent1">
                  <a:shade val="80000"/>
                </a:schemeClr>
              </a:solidFill>
              <a:ln>
                <a:noFill/>
              </a:ln>
              <a:effectLst/>
            </c:spPr>
            <c:extLst>
              <c:ext xmlns:c16="http://schemas.microsoft.com/office/drawing/2014/chart" uri="{C3380CC4-5D6E-409C-BE32-E72D297353CC}">
                <c16:uniqueId val="{0000003E-4854-4B30-8974-77497D8D765D}"/>
              </c:ext>
            </c:extLst>
          </c:dPt>
          <c:dPt>
            <c:idx val="2"/>
            <c:invertIfNegative val="0"/>
            <c:bubble3D val="0"/>
            <c:spPr>
              <a:solidFill>
                <a:schemeClr val="accent1">
                  <a:shade val="80000"/>
                </a:schemeClr>
              </a:solidFill>
              <a:ln>
                <a:noFill/>
              </a:ln>
              <a:effectLst/>
            </c:spPr>
            <c:extLst>
              <c:ext xmlns:c16="http://schemas.microsoft.com/office/drawing/2014/chart" uri="{C3380CC4-5D6E-409C-BE32-E72D297353CC}">
                <c16:uniqueId val="{00000040-4854-4B30-8974-77497D8D765D}"/>
              </c:ext>
            </c:extLst>
          </c:dPt>
          <c:dPt>
            <c:idx val="3"/>
            <c:invertIfNegative val="0"/>
            <c:bubble3D val="0"/>
            <c:spPr>
              <a:solidFill>
                <a:schemeClr val="accent1">
                  <a:shade val="80000"/>
                </a:schemeClr>
              </a:solidFill>
              <a:ln>
                <a:noFill/>
              </a:ln>
              <a:effectLst/>
            </c:spPr>
            <c:extLst>
              <c:ext xmlns:c16="http://schemas.microsoft.com/office/drawing/2014/chart" uri="{C3380CC4-5D6E-409C-BE32-E72D297353CC}">
                <c16:uniqueId val="{00000042-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Sheet1!$J$3:$J$6</c:f>
              <c:numCache>
                <c:formatCode>0%</c:formatCode>
                <c:ptCount val="4"/>
                <c:pt idx="0">
                  <c:v>0.8630338013011789</c:v>
                </c:pt>
                <c:pt idx="1">
                  <c:v>0.73159326645128375</c:v>
                </c:pt>
                <c:pt idx="2">
                  <c:v>0.67582043870090125</c:v>
                </c:pt>
                <c:pt idx="3">
                  <c:v>0.61848891911806381</c:v>
                </c:pt>
              </c:numCache>
            </c:numRef>
          </c:val>
          <c:extLst>
            <c:ext xmlns:c16="http://schemas.microsoft.com/office/drawing/2014/chart" uri="{C3380CC4-5D6E-409C-BE32-E72D297353CC}">
              <c16:uniqueId val="{00000043-4854-4B30-8974-77497D8D765D}"/>
            </c:ext>
          </c:extLst>
        </c:ser>
        <c:ser>
          <c:idx val="9"/>
          <c:order val="9"/>
          <c:tx>
            <c:strRef>
              <c:f>Sheet1!$K$2</c:f>
              <c:strCache>
                <c:ptCount val="1"/>
                <c:pt idx="0">
                  <c:v>2019</c:v>
                </c:pt>
              </c:strCache>
            </c:strRef>
          </c:tx>
          <c:spPr>
            <a:solidFill>
              <a:schemeClr val="accent1">
                <a:shade val="76000"/>
              </a:schemeClr>
            </a:solidFill>
            <a:ln>
              <a:noFill/>
            </a:ln>
            <a:effectLst/>
          </c:spPr>
          <c:invertIfNegative val="0"/>
          <c:dPt>
            <c:idx val="1"/>
            <c:invertIfNegative val="0"/>
            <c:bubble3D val="0"/>
            <c:spPr>
              <a:solidFill>
                <a:schemeClr val="accent1">
                  <a:shade val="70000"/>
                </a:schemeClr>
              </a:solidFill>
              <a:ln>
                <a:noFill/>
              </a:ln>
              <a:effectLst/>
            </c:spPr>
            <c:extLst>
              <c:ext xmlns:c16="http://schemas.microsoft.com/office/drawing/2014/chart" uri="{C3380CC4-5D6E-409C-BE32-E72D297353CC}">
                <c16:uniqueId val="{00000045-4854-4B30-8974-77497D8D765D}"/>
              </c:ext>
            </c:extLst>
          </c:dPt>
          <c:dPt>
            <c:idx val="2"/>
            <c:invertIfNegative val="0"/>
            <c:bubble3D val="0"/>
            <c:spPr>
              <a:solidFill>
                <a:schemeClr val="accent1">
                  <a:shade val="70000"/>
                </a:schemeClr>
              </a:solidFill>
              <a:ln>
                <a:noFill/>
              </a:ln>
              <a:effectLst/>
            </c:spPr>
            <c:extLst>
              <c:ext xmlns:c16="http://schemas.microsoft.com/office/drawing/2014/chart" uri="{C3380CC4-5D6E-409C-BE32-E72D297353CC}">
                <c16:uniqueId val="{00000047-4854-4B30-8974-77497D8D765D}"/>
              </c:ext>
            </c:extLst>
          </c:dPt>
          <c:dPt>
            <c:idx val="3"/>
            <c:invertIfNegative val="0"/>
            <c:bubble3D val="0"/>
            <c:extLst>
              <c:ext xmlns:c16="http://schemas.microsoft.com/office/drawing/2014/chart" uri="{C3380CC4-5D6E-409C-BE32-E72D297353CC}">
                <c16:uniqueId val="{00000049-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Sheet1!$K$3:$K$6</c:f>
              <c:numCache>
                <c:formatCode>0%</c:formatCode>
                <c:ptCount val="4"/>
                <c:pt idx="0">
                  <c:v>0.86001399860013994</c:v>
                </c:pt>
                <c:pt idx="1">
                  <c:v>0.79046041158004887</c:v>
                </c:pt>
                <c:pt idx="2">
                  <c:v>0.73599000116265556</c:v>
                </c:pt>
                <c:pt idx="3">
                  <c:v>0.67704336705034296</c:v>
                </c:pt>
              </c:numCache>
            </c:numRef>
          </c:val>
          <c:extLst>
            <c:ext xmlns:c16="http://schemas.microsoft.com/office/drawing/2014/chart" uri="{C3380CC4-5D6E-409C-BE32-E72D297353CC}">
              <c16:uniqueId val="{0000004A-4854-4B30-8974-77497D8D765D}"/>
            </c:ext>
          </c:extLst>
        </c:ser>
        <c:ser>
          <c:idx val="10"/>
          <c:order val="10"/>
          <c:tx>
            <c:strRef>
              <c:f>Sheet1!$L$2</c:f>
              <c:strCache>
                <c:ptCount val="1"/>
                <c:pt idx="0">
                  <c:v>2020</c:v>
                </c:pt>
              </c:strCache>
            </c:strRef>
          </c:tx>
          <c:spPr>
            <a:pattFill prst="pct75">
              <a:fgClr>
                <a:schemeClr val="accent1"/>
              </a:fgClr>
              <a:bgClr>
                <a:schemeClr val="bg1"/>
              </a:bgClr>
            </a:pattFill>
            <a:ln>
              <a:noFill/>
            </a:ln>
            <a:effectLst/>
          </c:spPr>
          <c:invertIfNegative val="0"/>
          <c:dPt>
            <c:idx val="0"/>
            <c:invertIfNegative val="0"/>
            <c:bubble3D val="0"/>
            <c:extLst>
              <c:ext xmlns:c16="http://schemas.microsoft.com/office/drawing/2014/chart" uri="{C3380CC4-5D6E-409C-BE32-E72D297353CC}">
                <c16:uniqueId val="{00000040-441D-43AA-BD30-C162A0E4C724}"/>
              </c:ext>
            </c:extLst>
          </c:dPt>
          <c:dPt>
            <c:idx val="1"/>
            <c:invertIfNegative val="0"/>
            <c:bubble3D val="0"/>
            <c:spPr>
              <a:pattFill prst="pct75">
                <a:fgClr>
                  <a:schemeClr val="accent1"/>
                </a:fgClr>
                <a:bgClr>
                  <a:schemeClr val="bg1"/>
                </a:bgClr>
              </a:pattFill>
              <a:ln>
                <a:noFill/>
              </a:ln>
              <a:effectLst/>
            </c:spPr>
            <c:extLst>
              <c:ext xmlns:c16="http://schemas.microsoft.com/office/drawing/2014/chart" uri="{C3380CC4-5D6E-409C-BE32-E72D297353CC}">
                <c16:uniqueId val="{0000004C-4854-4B30-8974-77497D8D765D}"/>
              </c:ext>
            </c:extLst>
          </c:dPt>
          <c:dPt>
            <c:idx val="2"/>
            <c:invertIfNegative val="0"/>
            <c:bubble3D val="0"/>
            <c:spPr>
              <a:pattFill prst="pct75">
                <a:fgClr>
                  <a:schemeClr val="accent1"/>
                </a:fgClr>
                <a:bgClr>
                  <a:schemeClr val="bg1"/>
                </a:bgClr>
              </a:pattFill>
              <a:ln>
                <a:noFill/>
              </a:ln>
              <a:effectLst/>
            </c:spPr>
            <c:extLst>
              <c:ext xmlns:c16="http://schemas.microsoft.com/office/drawing/2014/chart" uri="{C3380CC4-5D6E-409C-BE32-E72D297353CC}">
                <c16:uniqueId val="{0000004E-4854-4B30-8974-77497D8D765D}"/>
              </c:ext>
            </c:extLst>
          </c:dPt>
          <c:dPt>
            <c:idx val="3"/>
            <c:invertIfNegative val="0"/>
            <c:bubble3D val="0"/>
            <c:spPr>
              <a:pattFill prst="pct75">
                <a:fgClr>
                  <a:schemeClr val="accent1"/>
                </a:fgClr>
                <a:bgClr>
                  <a:schemeClr val="bg1"/>
                </a:bgClr>
              </a:pattFill>
              <a:ln>
                <a:noFill/>
              </a:ln>
              <a:effectLst/>
            </c:spPr>
            <c:extLst>
              <c:ext xmlns:c16="http://schemas.microsoft.com/office/drawing/2014/chart" uri="{C3380CC4-5D6E-409C-BE32-E72D297353CC}">
                <c16:uniqueId val="{00000050-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Sheet1!$L$3:$L$6</c:f>
              <c:numCache>
                <c:formatCode>0%</c:formatCode>
                <c:ptCount val="4"/>
                <c:pt idx="0">
                  <c:v>0.86601493685333597</c:v>
                </c:pt>
                <c:pt idx="1">
                  <c:v>0.77408818726183992</c:v>
                </c:pt>
                <c:pt idx="2">
                  <c:v>0.72068303584219118</c:v>
                </c:pt>
                <c:pt idx="3">
                  <c:v>0.65928430220897916</c:v>
                </c:pt>
              </c:numCache>
            </c:numRef>
          </c:val>
          <c:extLst>
            <c:ext xmlns:c16="http://schemas.microsoft.com/office/drawing/2014/chart" uri="{C3380CC4-5D6E-409C-BE32-E72D297353CC}">
              <c16:uniqueId val="{00000051-4854-4B30-8974-77497D8D765D}"/>
            </c:ext>
          </c:extLst>
        </c:ser>
        <c:ser>
          <c:idx val="11"/>
          <c:order val="11"/>
          <c:tx>
            <c:strRef>
              <c:f>Sheet1!$M$2</c:f>
              <c:strCache>
                <c:ptCount val="1"/>
                <c:pt idx="0">
                  <c:v>2021</c:v>
                </c:pt>
              </c:strCache>
            </c:strRef>
          </c:tx>
          <c:spPr>
            <a:solidFill>
              <a:schemeClr val="accent1">
                <a:shade val="58000"/>
              </a:schemeClr>
            </a:solidFill>
            <a:ln>
              <a:noFill/>
            </a:ln>
            <a:effectLst/>
          </c:spPr>
          <c:invertIfNegative val="0"/>
          <c:dPt>
            <c:idx val="1"/>
            <c:invertIfNegative val="0"/>
            <c:bubble3D val="0"/>
            <c:spPr>
              <a:solidFill>
                <a:schemeClr val="accent1">
                  <a:shade val="50000"/>
                </a:schemeClr>
              </a:solidFill>
              <a:ln>
                <a:noFill/>
              </a:ln>
              <a:effectLst/>
            </c:spPr>
            <c:extLst>
              <c:ext xmlns:c16="http://schemas.microsoft.com/office/drawing/2014/chart" uri="{C3380CC4-5D6E-409C-BE32-E72D297353CC}">
                <c16:uniqueId val="{00000049-B9D1-4F46-BE72-0DFAF295F7B4}"/>
              </c:ext>
            </c:extLst>
          </c:dPt>
          <c:dPt>
            <c:idx val="2"/>
            <c:invertIfNegative val="0"/>
            <c:bubble3D val="0"/>
            <c:spPr>
              <a:solidFill>
                <a:schemeClr val="accent1">
                  <a:shade val="50000"/>
                </a:schemeClr>
              </a:solidFill>
              <a:ln>
                <a:noFill/>
              </a:ln>
              <a:effectLst/>
            </c:spPr>
            <c:extLst>
              <c:ext xmlns:c16="http://schemas.microsoft.com/office/drawing/2014/chart" uri="{C3380CC4-5D6E-409C-BE32-E72D297353CC}">
                <c16:uniqueId val="{0000004A-B9D1-4F46-BE72-0DFAF295F7B4}"/>
              </c:ext>
            </c:extLst>
          </c:dPt>
          <c:dPt>
            <c:idx val="3"/>
            <c:invertIfNegative val="0"/>
            <c:bubble3D val="0"/>
            <c:spPr>
              <a:solidFill>
                <a:schemeClr val="accent1">
                  <a:shade val="50000"/>
                </a:schemeClr>
              </a:solidFill>
              <a:ln>
                <a:noFill/>
              </a:ln>
              <a:effectLst/>
            </c:spPr>
            <c:extLst>
              <c:ext xmlns:c16="http://schemas.microsoft.com/office/drawing/2014/chart" uri="{C3380CC4-5D6E-409C-BE32-E72D297353CC}">
                <c16:uniqueId val="{00000051-5BAA-4E7F-A530-325CF4B32809}"/>
              </c:ext>
            </c:extLst>
          </c:dPt>
          <c:cat>
            <c:strRef>
              <c:f>Sheet1!$A$3:$A$6</c:f>
              <c:strCache>
                <c:ptCount val="4"/>
                <c:pt idx="0">
                  <c:v>Diagnosed &amp; Reported*</c:v>
                </c:pt>
                <c:pt idx="1">
                  <c:v>At Least 1 Care Visit **</c:v>
                </c:pt>
                <c:pt idx="2">
                  <c:v>Retained in Care***</c:v>
                </c:pt>
                <c:pt idx="3">
                  <c:v>Virally Suppressed^ </c:v>
                </c:pt>
              </c:strCache>
            </c:strRef>
          </c:cat>
          <c:val>
            <c:numRef>
              <c:f>Sheet1!$M$3:$M$6</c:f>
              <c:numCache>
                <c:formatCode>0%</c:formatCode>
                <c:ptCount val="4"/>
                <c:pt idx="0">
                  <c:v>0.87250214539659188</c:v>
                </c:pt>
                <c:pt idx="1">
                  <c:v>0.77712519319938178</c:v>
                </c:pt>
                <c:pt idx="2">
                  <c:v>0.72465926654489254</c:v>
                </c:pt>
                <c:pt idx="3">
                  <c:v>0.66988899817338765</c:v>
                </c:pt>
              </c:numCache>
            </c:numRef>
          </c:val>
          <c:extLst>
            <c:ext xmlns:c16="http://schemas.microsoft.com/office/drawing/2014/chart" uri="{C3380CC4-5D6E-409C-BE32-E72D297353CC}">
              <c16:uniqueId val="{00000048-B9D1-4F46-BE72-0DFAF295F7B4}"/>
            </c:ext>
          </c:extLst>
        </c:ser>
        <c:ser>
          <c:idx val="12"/>
          <c:order val="12"/>
          <c:tx>
            <c:strRef>
              <c:f>Sheet1!$N$2</c:f>
              <c:strCache>
                <c:ptCount val="1"/>
                <c:pt idx="0">
                  <c:v>2022</c:v>
                </c:pt>
              </c:strCache>
            </c:strRef>
          </c:tx>
          <c:spPr>
            <a:solidFill>
              <a:schemeClr val="accent1">
                <a:shade val="48000"/>
              </a:schemeClr>
            </a:solidFill>
            <a:ln>
              <a:noFill/>
            </a:ln>
            <a:effectLst/>
          </c:spPr>
          <c:invertIfNegative val="0"/>
          <c:cat>
            <c:strRef>
              <c:f>Sheet1!$A$3:$A$6</c:f>
              <c:strCache>
                <c:ptCount val="4"/>
                <c:pt idx="0">
                  <c:v>Diagnosed &amp; Reported*</c:v>
                </c:pt>
                <c:pt idx="1">
                  <c:v>At Least 1 Care Visit **</c:v>
                </c:pt>
                <c:pt idx="2">
                  <c:v>Retained in Care***</c:v>
                </c:pt>
                <c:pt idx="3">
                  <c:v>Virally Suppressed^ </c:v>
                </c:pt>
              </c:strCache>
            </c:strRef>
          </c:cat>
          <c:val>
            <c:numRef>
              <c:f>Sheet1!$N$3:$N$6</c:f>
              <c:numCache>
                <c:formatCode>0%</c:formatCode>
                <c:ptCount val="4"/>
                <c:pt idx="0">
                  <c:v>0.87554151408534975</c:v>
                </c:pt>
                <c:pt idx="1">
                  <c:v>0.78401355895136815</c:v>
                </c:pt>
                <c:pt idx="2">
                  <c:v>0.72554058117602038</c:v>
                </c:pt>
                <c:pt idx="3">
                  <c:v>0.66870779913069622</c:v>
                </c:pt>
              </c:numCache>
            </c:numRef>
          </c:val>
          <c:extLst>
            <c:ext xmlns:c16="http://schemas.microsoft.com/office/drawing/2014/chart" uri="{C3380CC4-5D6E-409C-BE32-E72D297353CC}">
              <c16:uniqueId val="{0000004D-5BAA-4E7F-A530-325CF4B32809}"/>
            </c:ext>
          </c:extLst>
        </c:ser>
        <c:ser>
          <c:idx val="13"/>
          <c:order val="13"/>
          <c:tx>
            <c:strRef>
              <c:f>Sheet1!$O$2</c:f>
              <c:strCache>
                <c:ptCount val="1"/>
                <c:pt idx="0">
                  <c:v>2023</c:v>
                </c:pt>
              </c:strCache>
            </c:strRef>
          </c:tx>
          <c:spPr>
            <a:solidFill>
              <a:schemeClr val="accent1">
                <a:shade val="39000"/>
              </a:schemeClr>
            </a:solidFill>
            <a:ln>
              <a:noFill/>
            </a:ln>
            <a:effectLst/>
          </c:spPr>
          <c:invertIfNegative val="0"/>
          <c:cat>
            <c:strRef>
              <c:f>Sheet1!$A$3:$A$6</c:f>
              <c:strCache>
                <c:ptCount val="4"/>
                <c:pt idx="0">
                  <c:v>Diagnosed &amp; Reported*</c:v>
                </c:pt>
                <c:pt idx="1">
                  <c:v>At Least 1 Care Visit **</c:v>
                </c:pt>
                <c:pt idx="2">
                  <c:v>Retained in Care***</c:v>
                </c:pt>
                <c:pt idx="3">
                  <c:v>Virally Suppressed^ </c:v>
                </c:pt>
              </c:strCache>
            </c:strRef>
          </c:cat>
          <c:val>
            <c:numRef>
              <c:f>Sheet1!$O$3:$O$6</c:f>
              <c:numCache>
                <c:formatCode>0%</c:formatCode>
                <c:ptCount val="4"/>
                <c:pt idx="0">
                  <c:v>0.91</c:v>
                </c:pt>
                <c:pt idx="1">
                  <c:v>0.77</c:v>
                </c:pt>
                <c:pt idx="2">
                  <c:v>0.71</c:v>
                </c:pt>
                <c:pt idx="3">
                  <c:v>0.67</c:v>
                </c:pt>
              </c:numCache>
            </c:numRef>
          </c:val>
          <c:extLst>
            <c:ext xmlns:c16="http://schemas.microsoft.com/office/drawing/2014/chart" uri="{C3380CC4-5D6E-409C-BE32-E72D297353CC}">
              <c16:uniqueId val="{0000004D-5A3B-4B7A-88E5-874BB59B76B9}"/>
            </c:ext>
          </c:extLst>
        </c:ser>
        <c:dLbls>
          <c:showLegendKey val="0"/>
          <c:showVal val="0"/>
          <c:showCatName val="0"/>
          <c:showSerName val="0"/>
          <c:showPercent val="0"/>
          <c:showBubbleSize val="0"/>
        </c:dLbls>
        <c:gapWidth val="150"/>
        <c:axId val="94972160"/>
        <c:axId val="94978048"/>
      </c:barChart>
      <c:catAx>
        <c:axId val="94972160"/>
        <c:scaling>
          <c:orientation val="minMax"/>
        </c:scaling>
        <c:delete val="0"/>
        <c:axPos val="b"/>
        <c:numFmt formatCode="General" sourceLinked="1"/>
        <c:majorTickMark val="out"/>
        <c:minorTickMark val="none"/>
        <c:tickLblPos val="nextTo"/>
        <c:spPr>
          <a:noFill/>
          <a:ln w="6350" cap="flat" cmpd="sng" algn="ctr">
            <a:solidFill>
              <a:sysClr val="windowText" lastClr="000000"/>
            </a:solidFill>
            <a:prstDash val="solid"/>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94978048"/>
        <c:crosses val="autoZero"/>
        <c:auto val="1"/>
        <c:lblAlgn val="ctr"/>
        <c:lblOffset val="100"/>
        <c:noMultiLvlLbl val="0"/>
      </c:catAx>
      <c:valAx>
        <c:axId val="94978048"/>
        <c:scaling>
          <c:orientation val="minMax"/>
        </c:scaling>
        <c:delete val="0"/>
        <c:axPos val="l"/>
        <c:majorGridlines>
          <c:spPr>
            <a:ln w="6350" cap="flat" cmpd="sng" algn="ctr">
              <a:noFill/>
              <a:prstDash val="solid"/>
              <a:round/>
            </a:ln>
            <a:effectLst/>
          </c:spPr>
        </c:majorGridlines>
        <c:title>
          <c:tx>
            <c:rich>
              <a:bodyPr rot="-540000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r>
                  <a:rPr lang="en-US" sz="1200" dirty="0"/>
                  <a:t>Percent of People Living with HIV</a:t>
                </a:r>
              </a:p>
            </c:rich>
          </c:tx>
          <c:layout>
            <c:manualLayout>
              <c:xMode val="edge"/>
              <c:yMode val="edge"/>
              <c:x val="7.9396076104838471E-3"/>
              <c:y val="8.2523465167928772E-2"/>
            </c:manualLayout>
          </c:layout>
          <c:overlay val="0"/>
          <c:spPr>
            <a:noFill/>
            <a:ln>
              <a:noFill/>
            </a:ln>
            <a:effectLst/>
          </c:spPr>
          <c:txPr>
            <a:bodyPr rot="-540000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title>
        <c:numFmt formatCode="0%" sourceLinked="1"/>
        <c:majorTickMark val="out"/>
        <c:minorTickMark val="none"/>
        <c:tickLblPos val="nextTo"/>
        <c:spPr>
          <a:noFill/>
          <a:ln w="6350" cap="flat" cmpd="sng" algn="ctr">
            <a:solidFill>
              <a:sysClr val="windowText" lastClr="000000"/>
            </a:solidFill>
            <a:prstDash val="solid"/>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94972160"/>
        <c:crosses val="autoZero"/>
        <c:crossBetween val="between"/>
      </c:valAx>
      <c:spPr>
        <a:noFill/>
        <a:ln>
          <a:noFill/>
        </a:ln>
        <a:effectLst/>
      </c:spPr>
    </c:plotArea>
    <c:legend>
      <c:legendPos val="t"/>
      <c:layout>
        <c:manualLayout>
          <c:xMode val="edge"/>
          <c:yMode val="edge"/>
          <c:x val="0.24080209010570924"/>
          <c:y val="4.4600930723276269E-2"/>
          <c:w val="0.75919790219542038"/>
          <c:h val="6.4256286558624545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w="6350" cap="flat" cmpd="sng" algn="ctr">
      <a:noFill/>
      <a:prstDash val="solid"/>
      <a:miter lim="800000"/>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66438814636079446"/>
        </c:manualLayout>
      </c:layout>
      <c:barChart>
        <c:barDir val="col"/>
        <c:grouping val="clustered"/>
        <c:varyColors val="0"/>
        <c:ser>
          <c:idx val="0"/>
          <c:order val="0"/>
          <c:tx>
            <c:strRef>
              <c:f>Sheet1!$B$2</c:f>
              <c:strCache>
                <c:ptCount val="1"/>
                <c:pt idx="0">
                  <c:v>2019</c:v>
                </c:pt>
              </c:strCache>
            </c:strRef>
          </c:tx>
          <c:spPr>
            <a:solidFill>
              <a:srgbClr val="52849C">
                <a:lumMod val="20000"/>
                <a:lumOff val="8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9361-4002-93C2-F8EE40B5D4D4}"/>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Sheet1!$A$3:$A$8</c:f>
              <c:strCache>
                <c:ptCount val="6"/>
                <c:pt idx="0">
                  <c:v>American Indian/Alaska Native*</c:v>
                </c:pt>
                <c:pt idx="1">
                  <c:v>Asian/Pacific Islander*</c:v>
                </c:pt>
                <c:pt idx="2">
                  <c:v>Black/African American*</c:v>
                </c:pt>
                <c:pt idx="3">
                  <c:v>Hispanic/LatinX</c:v>
                </c:pt>
                <c:pt idx="4">
                  <c:v>White/Caucasian*</c:v>
                </c:pt>
                <c:pt idx="5">
                  <c:v>Multiple Race</c:v>
                </c:pt>
              </c:strCache>
            </c:strRef>
          </c:cat>
          <c:val>
            <c:numRef>
              <c:f>Sheet1!$B$3:$B$8</c:f>
              <c:numCache>
                <c:formatCode>General</c:formatCode>
                <c:ptCount val="6"/>
                <c:pt idx="0">
                  <c:v>0.69178082191780821</c:v>
                </c:pt>
                <c:pt idx="1">
                  <c:v>0.71779141104294475</c:v>
                </c:pt>
                <c:pt idx="2">
                  <c:v>0.67751894470951446</c:v>
                </c:pt>
                <c:pt idx="3">
                  <c:v>0.56037991858887382</c:v>
                </c:pt>
                <c:pt idx="4">
                  <c:v>0.79095251475133466</c:v>
                </c:pt>
                <c:pt idx="5">
                  <c:v>0.73445595854922274</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2020</c:v>
                </c:pt>
              </c:strCache>
            </c:strRef>
          </c:tx>
          <c:spPr>
            <a:solidFill>
              <a:srgbClr val="52849C">
                <a:lumMod val="40000"/>
                <a:lumOff val="60000"/>
              </a:srgbClr>
            </a:solidFill>
            <a:ln>
              <a:solidFill>
                <a:sysClr val="windowText" lastClr="000000"/>
              </a:solidFill>
            </a:ln>
          </c:spPr>
          <c:invertIfNegative val="0"/>
          <c:dLbls>
            <c:delete val="1"/>
          </c:dLbls>
          <c:cat>
            <c:strRef>
              <c:f>Sheet1!$A$3:$A$8</c:f>
              <c:strCache>
                <c:ptCount val="6"/>
                <c:pt idx="0">
                  <c:v>American Indian/Alaska Native*</c:v>
                </c:pt>
                <c:pt idx="1">
                  <c:v>Asian/Pacific Islander*</c:v>
                </c:pt>
                <c:pt idx="2">
                  <c:v>Black/African American*</c:v>
                </c:pt>
                <c:pt idx="3">
                  <c:v>Hispanic/LatinX</c:v>
                </c:pt>
                <c:pt idx="4">
                  <c:v>White/Caucasian*</c:v>
                </c:pt>
                <c:pt idx="5">
                  <c:v>Multiple Race</c:v>
                </c:pt>
              </c:strCache>
            </c:strRef>
          </c:cat>
          <c:val>
            <c:numRef>
              <c:f>Sheet1!$C$3:$C$8</c:f>
              <c:numCache>
                <c:formatCode>General</c:formatCode>
                <c:ptCount val="6"/>
                <c:pt idx="0">
                  <c:v>0.68531468500000003</c:v>
                </c:pt>
                <c:pt idx="1">
                  <c:v>0.68263473100000005</c:v>
                </c:pt>
                <c:pt idx="2">
                  <c:v>0.64633721300000002</c:v>
                </c:pt>
                <c:pt idx="3">
                  <c:v>0.55678434700000001</c:v>
                </c:pt>
                <c:pt idx="4">
                  <c:v>0.72541666699999996</c:v>
                </c:pt>
                <c:pt idx="5">
                  <c:v>0.70734341300000003</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2021</c:v>
                </c:pt>
              </c:strCache>
            </c:strRef>
          </c:tx>
          <c:spPr>
            <a:solidFill>
              <a:srgbClr val="52849C">
                <a:lumMod val="60000"/>
                <a:lumOff val="40000"/>
              </a:srgbClr>
            </a:solidFill>
            <a:ln>
              <a:solidFill>
                <a:sysClr val="windowText" lastClr="000000"/>
              </a:solidFill>
            </a:ln>
          </c:spPr>
          <c:invertIfNegative val="0"/>
          <c:dLbls>
            <c:delete val="1"/>
          </c:dLbls>
          <c:cat>
            <c:strRef>
              <c:f>Sheet1!$A$3:$A$8</c:f>
              <c:strCache>
                <c:ptCount val="6"/>
                <c:pt idx="0">
                  <c:v>American Indian/Alaska Native*</c:v>
                </c:pt>
                <c:pt idx="1">
                  <c:v>Asian/Pacific Islander*</c:v>
                </c:pt>
                <c:pt idx="2">
                  <c:v>Black/African American*</c:v>
                </c:pt>
                <c:pt idx="3">
                  <c:v>Hispanic/LatinX</c:v>
                </c:pt>
                <c:pt idx="4">
                  <c:v>White/Caucasian*</c:v>
                </c:pt>
                <c:pt idx="5">
                  <c:v>Multiple Race</c:v>
                </c:pt>
              </c:strCache>
            </c:strRef>
          </c:cat>
          <c:val>
            <c:numRef>
              <c:f>Sheet1!$D$3:$D$8</c:f>
              <c:numCache>
                <c:formatCode>General</c:formatCode>
                <c:ptCount val="6"/>
                <c:pt idx="0">
                  <c:v>0.66225165600000002</c:v>
                </c:pt>
                <c:pt idx="1">
                  <c:v>0.73142857100000003</c:v>
                </c:pt>
                <c:pt idx="2">
                  <c:v>0.65255925800000003</c:v>
                </c:pt>
                <c:pt idx="3">
                  <c:v>0.55621772000000003</c:v>
                </c:pt>
                <c:pt idx="4">
                  <c:v>0.75100179600000005</c:v>
                </c:pt>
                <c:pt idx="5">
                  <c:v>0.74404145099999996</c:v>
                </c:pt>
              </c:numCache>
            </c:numRef>
          </c:val>
          <c:extLst>
            <c:ext xmlns:c16="http://schemas.microsoft.com/office/drawing/2014/chart" uri="{C3380CC4-5D6E-409C-BE32-E72D297353CC}">
              <c16:uniqueId val="{00000005-EFD5-4519-8630-2E688DECADBF}"/>
            </c:ext>
          </c:extLst>
        </c:ser>
        <c:ser>
          <c:idx val="3"/>
          <c:order val="3"/>
          <c:tx>
            <c:strRef>
              <c:f>Sheet1!$E$2</c:f>
              <c:strCache>
                <c:ptCount val="1"/>
                <c:pt idx="0">
                  <c:v>2022</c:v>
                </c:pt>
              </c:strCache>
            </c:strRef>
          </c:tx>
          <c:spPr>
            <a:solidFill>
              <a:srgbClr val="52849C">
                <a:lumMod val="75000"/>
              </a:srgbClr>
            </a:solidFill>
            <a:ln>
              <a:solidFill>
                <a:sysClr val="windowText" lastClr="000000"/>
              </a:solidFill>
            </a:ln>
          </c:spPr>
          <c:invertIfNegative val="0"/>
          <c:dLbls>
            <c:delete val="1"/>
          </c:dLbls>
          <c:cat>
            <c:strRef>
              <c:f>Sheet1!$A$3:$A$8</c:f>
              <c:strCache>
                <c:ptCount val="6"/>
                <c:pt idx="0">
                  <c:v>American Indian/Alaska Native*</c:v>
                </c:pt>
                <c:pt idx="1">
                  <c:v>Asian/Pacific Islander*</c:v>
                </c:pt>
                <c:pt idx="2">
                  <c:v>Black/African American*</c:v>
                </c:pt>
                <c:pt idx="3">
                  <c:v>Hispanic/LatinX</c:v>
                </c:pt>
                <c:pt idx="4">
                  <c:v>White/Caucasian*</c:v>
                </c:pt>
                <c:pt idx="5">
                  <c:v>Multiple Race</c:v>
                </c:pt>
              </c:strCache>
            </c:strRef>
          </c:cat>
          <c:val>
            <c:numRef>
              <c:f>Sheet1!$E$3:$E$8</c:f>
              <c:numCache>
                <c:formatCode>General</c:formatCode>
                <c:ptCount val="6"/>
                <c:pt idx="0">
                  <c:v>0.62680000000000002</c:v>
                </c:pt>
                <c:pt idx="1">
                  <c:v>0.71120000000000005</c:v>
                </c:pt>
                <c:pt idx="2">
                  <c:v>0.64490000000000003</c:v>
                </c:pt>
                <c:pt idx="3">
                  <c:v>0.56340000000000001</c:v>
                </c:pt>
                <c:pt idx="4">
                  <c:v>0.73970000000000002</c:v>
                </c:pt>
                <c:pt idx="5">
                  <c:v>0.70979999999999999</c:v>
                </c:pt>
              </c:numCache>
            </c:numRef>
          </c:val>
          <c:extLst>
            <c:ext xmlns:c16="http://schemas.microsoft.com/office/drawing/2014/chart" uri="{C3380CC4-5D6E-409C-BE32-E72D297353CC}">
              <c16:uniqueId val="{00000005-99D5-4FB0-A45B-B83508E10A1D}"/>
            </c:ext>
          </c:extLst>
        </c:ser>
        <c:ser>
          <c:idx val="4"/>
          <c:order val="4"/>
          <c:tx>
            <c:strRef>
              <c:f>Sheet1!$F$2</c:f>
              <c:strCache>
                <c:ptCount val="1"/>
                <c:pt idx="0">
                  <c:v>2023</c:v>
                </c:pt>
              </c:strCache>
            </c:strRef>
          </c:tx>
          <c:spPr>
            <a:solidFill>
              <a:srgbClr val="1F497D"/>
            </a:solidFill>
          </c:spPr>
          <c:invertIfNegative val="0"/>
          <c:dLbls>
            <c:numFmt formatCode="0%" sourceLinked="0"/>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Sheet1!$A$3:$A$8</c:f>
              <c:strCache>
                <c:ptCount val="6"/>
                <c:pt idx="0">
                  <c:v>American Indian/Alaska Native*</c:v>
                </c:pt>
                <c:pt idx="1">
                  <c:v>Asian/Pacific Islander*</c:v>
                </c:pt>
                <c:pt idx="2">
                  <c:v>Black/African American*</c:v>
                </c:pt>
                <c:pt idx="3">
                  <c:v>Hispanic/LatinX</c:v>
                </c:pt>
                <c:pt idx="4">
                  <c:v>White/Caucasian*</c:v>
                </c:pt>
                <c:pt idx="5">
                  <c:v>Multiple Race</c:v>
                </c:pt>
              </c:strCache>
            </c:strRef>
          </c:cat>
          <c:val>
            <c:numRef>
              <c:f>Sheet1!$F$3:$F$8</c:f>
              <c:numCache>
                <c:formatCode>General</c:formatCode>
                <c:ptCount val="6"/>
                <c:pt idx="0">
                  <c:v>0.69059999999999999</c:v>
                </c:pt>
                <c:pt idx="1">
                  <c:v>0.71499999999999997</c:v>
                </c:pt>
                <c:pt idx="2">
                  <c:v>0.64049999999999996</c:v>
                </c:pt>
                <c:pt idx="3">
                  <c:v>0.60009999999999997</c:v>
                </c:pt>
                <c:pt idx="4">
                  <c:v>0.73939999999999995</c:v>
                </c:pt>
                <c:pt idx="5">
                  <c:v>0.70720000000000005</c:v>
                </c:pt>
              </c:numCache>
            </c:numRef>
          </c:val>
          <c:extLst>
            <c:ext xmlns:c16="http://schemas.microsoft.com/office/drawing/2014/chart" uri="{C3380CC4-5D6E-409C-BE32-E72D297353CC}">
              <c16:uniqueId val="{00000004-79D3-44F3-9F4D-8AE0836C3CB6}"/>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Race/Ethnicity</a:t>
                </a:r>
              </a:p>
            </c:rich>
          </c:tx>
          <c:overlay val="0"/>
        </c:title>
        <c:numFmt formatCode="General" sourceLinked="1"/>
        <c:majorTickMark val="out"/>
        <c:minorTickMark val="none"/>
        <c:tickLblPos val="nextTo"/>
        <c:spPr>
          <a:ln>
            <a:solidFill>
              <a:sysClr val="windowText" lastClr="000000"/>
            </a:solidFill>
          </a:ln>
        </c:spPr>
        <c:txPr>
          <a:bodyPr/>
          <a:lstStyle/>
          <a:p>
            <a:pPr>
              <a:defRPr sz="1000" b="0"/>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Men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0"/>
            </a:pPr>
            <a:endParaRPr lang="en-US"/>
          </a:p>
        </c:txPr>
        <c:crossAx val="105461632"/>
        <c:crosses val="autoZero"/>
        <c:crossBetween val="between"/>
      </c:valAx>
      <c:spPr>
        <a:ln>
          <a:noFill/>
        </a:ln>
      </c:spPr>
    </c:plotArea>
    <c:legend>
      <c:legendPos val="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1180398325031558"/>
        </c:manualLayout>
      </c:layout>
      <c:barChart>
        <c:barDir val="col"/>
        <c:grouping val="clustered"/>
        <c:varyColors val="0"/>
        <c:ser>
          <c:idx val="0"/>
          <c:order val="0"/>
          <c:tx>
            <c:strRef>
              <c:f>Sheet1!$B$2</c:f>
              <c:strCache>
                <c:ptCount val="1"/>
                <c:pt idx="0">
                  <c:v>Diagnosed &amp; Reported*</c:v>
                </c:pt>
              </c:strCache>
            </c:strRef>
          </c:tx>
          <c:spPr>
            <a:solidFill>
              <a:srgbClr val="6D2E75">
                <a:lumMod val="75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9361-4002-93C2-F8EE40B5D4D4}"/>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Sheet1!$B$3:$B$8</c:f>
              <c:numCache>
                <c:formatCode>General</c:formatCode>
                <c:ptCount val="6"/>
                <c:pt idx="0" formatCode="#,##0">
                  <c:v>1</c:v>
                </c:pt>
                <c:pt idx="1">
                  <c:v>1</c:v>
                </c:pt>
                <c:pt idx="2">
                  <c:v>1</c:v>
                </c:pt>
                <c:pt idx="3">
                  <c:v>1</c:v>
                </c:pt>
                <c:pt idx="4">
                  <c:v>1</c:v>
                </c:pt>
                <c:pt idx="5">
                  <c:v>1</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At Least 1 Care Visit **</c:v>
                </c:pt>
              </c:strCache>
            </c:strRef>
          </c:tx>
          <c:spPr>
            <a:solidFill>
              <a:srgbClr val="6D2E75">
                <a:lumMod val="60000"/>
                <a:lumOff val="40000"/>
              </a:srgbClr>
            </a:solidFill>
            <a:ln>
              <a:solidFill>
                <a:sysClr val="windowText" lastClr="000000"/>
              </a:solidFill>
            </a:ln>
          </c:spPr>
          <c:invertIfNegative val="0"/>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Sheet1!$C$3:$C$8</c:f>
              <c:numCache>
                <c:formatCode>General</c:formatCode>
                <c:ptCount val="6"/>
                <c:pt idx="0">
                  <c:v>0.61699999999999999</c:v>
                </c:pt>
                <c:pt idx="1">
                  <c:v>0.77270000000000005</c:v>
                </c:pt>
                <c:pt idx="2">
                  <c:v>0.76419999999999999</c:v>
                </c:pt>
                <c:pt idx="3">
                  <c:v>0.74209999999999998</c:v>
                </c:pt>
                <c:pt idx="4">
                  <c:v>0.74629999999999996</c:v>
                </c:pt>
                <c:pt idx="5">
                  <c:v>0.8105</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Retained in Care***</c:v>
                </c:pt>
              </c:strCache>
            </c:strRef>
          </c:tx>
          <c:spPr>
            <a:solidFill>
              <a:srgbClr val="6D2E75">
                <a:lumMod val="40000"/>
                <a:lumOff val="60000"/>
              </a:srgbClr>
            </a:solidFill>
            <a:ln>
              <a:solidFill>
                <a:sysClr val="windowText" lastClr="000000"/>
              </a:solidFill>
            </a:ln>
          </c:spPr>
          <c:invertIfNegative val="0"/>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Sheet1!$D$3:$D$8</c:f>
              <c:numCache>
                <c:formatCode>General</c:formatCode>
                <c:ptCount val="6"/>
                <c:pt idx="0">
                  <c:v>0.4894</c:v>
                </c:pt>
                <c:pt idx="1">
                  <c:v>0.76139999999999997</c:v>
                </c:pt>
                <c:pt idx="2">
                  <c:v>0.71179999999999999</c:v>
                </c:pt>
                <c:pt idx="3">
                  <c:v>0.69310000000000005</c:v>
                </c:pt>
                <c:pt idx="4">
                  <c:v>0.69</c:v>
                </c:pt>
                <c:pt idx="5">
                  <c:v>0.73360000000000003</c:v>
                </c:pt>
              </c:numCache>
            </c:numRef>
          </c:val>
          <c:extLst>
            <c:ext xmlns:c16="http://schemas.microsoft.com/office/drawing/2014/chart" uri="{C3380CC4-5D6E-409C-BE32-E72D297353CC}">
              <c16:uniqueId val="{0000000A-9361-4002-93C2-F8EE40B5D4D4}"/>
            </c:ext>
          </c:extLst>
        </c:ser>
        <c:ser>
          <c:idx val="3"/>
          <c:order val="3"/>
          <c:tx>
            <c:strRef>
              <c:f>Sheet1!$E$2</c:f>
              <c:strCache>
                <c:ptCount val="1"/>
                <c:pt idx="0">
                  <c:v>Virally Suppressed^ </c:v>
                </c:pt>
              </c:strCache>
            </c:strRef>
          </c:tx>
          <c:spPr>
            <a:solidFill>
              <a:srgbClr val="6D2E75">
                <a:lumMod val="20000"/>
                <a:lumOff val="80000"/>
              </a:srgbClr>
            </a:solidFill>
            <a:ln>
              <a:solidFill>
                <a:sysClr val="windowText" lastClr="000000"/>
              </a:solidFill>
            </a:ln>
          </c:spPr>
          <c:invertIfNegative val="0"/>
          <c:dLbls>
            <c:numFmt formatCode="0%" sourceLinked="0"/>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Sheet1!$E$3:$E$8</c:f>
              <c:numCache>
                <c:formatCode>General</c:formatCode>
                <c:ptCount val="6"/>
                <c:pt idx="0">
                  <c:v>0.44679999999999997</c:v>
                </c:pt>
                <c:pt idx="1">
                  <c:v>0.76139999999999997</c:v>
                </c:pt>
                <c:pt idx="2">
                  <c:v>0.6643</c:v>
                </c:pt>
                <c:pt idx="3">
                  <c:v>0.63980000000000004</c:v>
                </c:pt>
                <c:pt idx="4">
                  <c:v>0.65400000000000003</c:v>
                </c:pt>
                <c:pt idx="5">
                  <c:v>0.66600000000000004</c:v>
                </c:pt>
              </c:numCache>
            </c:numRef>
          </c:val>
          <c:extLst>
            <c:ext xmlns:c16="http://schemas.microsoft.com/office/drawing/2014/chart" uri="{C3380CC4-5D6E-409C-BE32-E72D297353CC}">
              <c16:uniqueId val="{0000000B-9361-4002-93C2-F8EE40B5D4D4}"/>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Race/Ethnicity</a:t>
                </a:r>
              </a:p>
            </c:rich>
          </c:tx>
          <c:overlay val="0"/>
        </c:title>
        <c:numFmt formatCode="General" sourceLinked="1"/>
        <c:majorTickMark val="out"/>
        <c:minorTickMark val="none"/>
        <c:tickLblPos val="nextTo"/>
        <c:spPr>
          <a:ln>
            <a:solidFill>
              <a:sysClr val="windowText" lastClr="000000"/>
            </a:solidFill>
          </a:ln>
        </c:spPr>
        <c:txPr>
          <a:bodyPr/>
          <a:lstStyle/>
          <a:p>
            <a:pPr>
              <a:defRPr sz="1000" b="0"/>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0"/>
            </a:pPr>
            <a:endParaRPr lang="en-US"/>
          </a:p>
        </c:txPr>
        <c:crossAx val="105461632"/>
        <c:crosses val="autoZero"/>
        <c:crossBetween val="between"/>
      </c:valAx>
      <c:spPr>
        <a:ln>
          <a:noFill/>
        </a:ln>
      </c:spPr>
    </c:plotArea>
    <c:legend>
      <c:legendPos val="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6430103663288939"/>
          <c:w val="0.83671573147951117"/>
          <c:h val="0.63796427033794989"/>
        </c:manualLayout>
      </c:layout>
      <c:barChart>
        <c:barDir val="col"/>
        <c:grouping val="clustered"/>
        <c:varyColors val="0"/>
        <c:ser>
          <c:idx val="0"/>
          <c:order val="0"/>
          <c:tx>
            <c:strRef>
              <c:f>Sheet1!$B$2</c:f>
              <c:strCache>
                <c:ptCount val="1"/>
                <c:pt idx="0">
                  <c:v>Diagnosed &amp; Reported*</c:v>
                </c:pt>
              </c:strCache>
            </c:strRef>
          </c:tx>
          <c:spPr>
            <a:solidFill>
              <a:srgbClr val="71C9C5">
                <a:lumMod val="5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9361-4002-93C2-F8EE40B5D4D4}"/>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Sheet1!$B$3:$B$8</c:f>
              <c:numCache>
                <c:formatCode>General</c:formatCode>
                <c:ptCount val="6"/>
                <c:pt idx="0" formatCode="#,##0">
                  <c:v>1</c:v>
                </c:pt>
                <c:pt idx="1">
                  <c:v>1</c:v>
                </c:pt>
                <c:pt idx="2">
                  <c:v>1</c:v>
                </c:pt>
                <c:pt idx="3">
                  <c:v>1</c:v>
                </c:pt>
                <c:pt idx="4">
                  <c:v>1</c:v>
                </c:pt>
                <c:pt idx="5">
                  <c:v>1</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At Least 1 Care Visit **</c:v>
                </c:pt>
              </c:strCache>
            </c:strRef>
          </c:tx>
          <c:spPr>
            <a:solidFill>
              <a:srgbClr val="71C9C5">
                <a:lumMod val="75000"/>
              </a:srgbClr>
            </a:solidFill>
            <a:ln>
              <a:solidFill>
                <a:sysClr val="windowText" lastClr="000000"/>
              </a:solidFill>
            </a:ln>
          </c:spPr>
          <c:invertIfNegative val="0"/>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Sheet1!$C$3:$C$8</c:f>
              <c:numCache>
                <c:formatCode>General</c:formatCode>
                <c:ptCount val="6"/>
                <c:pt idx="0">
                  <c:v>1</c:v>
                </c:pt>
                <c:pt idx="1">
                  <c:v>0.66669999999999996</c:v>
                </c:pt>
                <c:pt idx="2">
                  <c:v>0.8659</c:v>
                </c:pt>
                <c:pt idx="3">
                  <c:v>0.81820000000000004</c:v>
                </c:pt>
                <c:pt idx="4">
                  <c:v>0.92979999999999996</c:v>
                </c:pt>
                <c:pt idx="5">
                  <c:v>0.89659999999999995</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Retained in Care***</c:v>
                </c:pt>
              </c:strCache>
            </c:strRef>
          </c:tx>
          <c:spPr>
            <a:solidFill>
              <a:srgbClr val="71C9C5">
                <a:lumMod val="60000"/>
                <a:lumOff val="40000"/>
              </a:srgbClr>
            </a:solidFill>
            <a:ln>
              <a:solidFill>
                <a:sysClr val="windowText" lastClr="000000"/>
              </a:solidFill>
            </a:ln>
          </c:spPr>
          <c:invertIfNegative val="0"/>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Sheet1!$D$3:$D$8</c:f>
              <c:numCache>
                <c:formatCode>General</c:formatCode>
                <c:ptCount val="6"/>
                <c:pt idx="0">
                  <c:v>0.5</c:v>
                </c:pt>
                <c:pt idx="1">
                  <c:v>0.66669999999999996</c:v>
                </c:pt>
                <c:pt idx="2">
                  <c:v>0.7591</c:v>
                </c:pt>
                <c:pt idx="3">
                  <c:v>0.79220000000000002</c:v>
                </c:pt>
                <c:pt idx="4">
                  <c:v>0.75439999999999996</c:v>
                </c:pt>
                <c:pt idx="5">
                  <c:v>0.75860000000000005</c:v>
                </c:pt>
              </c:numCache>
            </c:numRef>
          </c:val>
          <c:extLst>
            <c:ext xmlns:c16="http://schemas.microsoft.com/office/drawing/2014/chart" uri="{C3380CC4-5D6E-409C-BE32-E72D297353CC}">
              <c16:uniqueId val="{0000000A-9361-4002-93C2-F8EE40B5D4D4}"/>
            </c:ext>
          </c:extLst>
        </c:ser>
        <c:ser>
          <c:idx val="3"/>
          <c:order val="3"/>
          <c:tx>
            <c:strRef>
              <c:f>Sheet1!$E$2</c:f>
              <c:strCache>
                <c:ptCount val="1"/>
                <c:pt idx="0">
                  <c:v>Virally Suppressed^</c:v>
                </c:pt>
              </c:strCache>
            </c:strRef>
          </c:tx>
          <c:spPr>
            <a:solidFill>
              <a:srgbClr val="71C9C5">
                <a:lumMod val="20000"/>
                <a:lumOff val="80000"/>
              </a:srgbClr>
            </a:solidFill>
            <a:ln>
              <a:solidFill>
                <a:sysClr val="windowText" lastClr="000000"/>
              </a:solidFill>
            </a:ln>
          </c:spPr>
          <c:invertIfNegative val="0"/>
          <c:dLbls>
            <c:dLbl>
              <c:idx val="5"/>
              <c:layout>
                <c:manualLayout>
                  <c:x val="7.241339358127573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25E-45FC-AE0F-DFB5D9A4ACF2}"/>
                </c:ext>
              </c:extLst>
            </c:dLbl>
            <c:numFmt formatCode="0%" sourceLinked="0"/>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Sheet1!$E$3:$E$8</c:f>
              <c:numCache>
                <c:formatCode>General</c:formatCode>
                <c:ptCount val="6"/>
                <c:pt idx="0">
                  <c:v>0.5</c:v>
                </c:pt>
                <c:pt idx="1">
                  <c:v>0.66669999999999996</c:v>
                </c:pt>
                <c:pt idx="2">
                  <c:v>0.68899999999999995</c:v>
                </c:pt>
                <c:pt idx="3">
                  <c:v>0.75319999999999998</c:v>
                </c:pt>
                <c:pt idx="4">
                  <c:v>0.70179999999999998</c:v>
                </c:pt>
                <c:pt idx="5">
                  <c:v>0.6552</c:v>
                </c:pt>
              </c:numCache>
            </c:numRef>
          </c:val>
          <c:extLst>
            <c:ext xmlns:c16="http://schemas.microsoft.com/office/drawing/2014/chart" uri="{C3380CC4-5D6E-409C-BE32-E72D297353CC}">
              <c16:uniqueId val="{0000000B-9361-4002-93C2-F8EE40B5D4D4}"/>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Race/Ethnicity</a:t>
                </a:r>
              </a:p>
            </c:rich>
          </c:tx>
          <c:layout>
            <c:manualLayout>
              <c:xMode val="edge"/>
              <c:yMode val="edge"/>
              <c:x val="0.50826402174180796"/>
              <c:y val="0.91432741831345032"/>
            </c:manualLayout>
          </c:layout>
          <c:overlay val="0"/>
        </c:title>
        <c:numFmt formatCode="General" sourceLinked="1"/>
        <c:majorTickMark val="out"/>
        <c:minorTickMark val="none"/>
        <c:tickLblPos val="nextTo"/>
        <c:spPr>
          <a:ln>
            <a:solidFill>
              <a:sysClr val="windowText" lastClr="000000"/>
            </a:solidFill>
          </a:ln>
        </c:spPr>
        <c:txPr>
          <a:bodyPr/>
          <a:lstStyle/>
          <a:p>
            <a:pPr>
              <a:defRPr sz="1000" b="0"/>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0"/>
            </a:pPr>
            <a:endParaRPr lang="en-US"/>
          </a:p>
        </c:txPr>
        <c:crossAx val="105461632"/>
        <c:crosses val="autoZero"/>
        <c:crossBetween val="between"/>
      </c:valAx>
      <c:spPr>
        <a:ln>
          <a:noFill/>
        </a:ln>
      </c:spPr>
    </c:plotArea>
    <c:legend>
      <c:legendPos val="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1180398325031558"/>
        </c:manualLayout>
      </c:layout>
      <c:barChart>
        <c:barDir val="col"/>
        <c:grouping val="clustered"/>
        <c:varyColors val="0"/>
        <c:ser>
          <c:idx val="0"/>
          <c:order val="0"/>
          <c:tx>
            <c:strRef>
              <c:f>Sheet1!$B$2</c:f>
              <c:strCache>
                <c:ptCount val="1"/>
                <c:pt idx="0">
                  <c:v>Diagnosed &amp; Reported*</c:v>
                </c:pt>
              </c:strCache>
            </c:strRef>
          </c:tx>
          <c:spPr>
            <a:solidFill>
              <a:srgbClr val="0070C0"/>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9361-4002-93C2-F8EE40B5D4D4}"/>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Sheet1!$B$3:$B$9</c:f>
              <c:numCache>
                <c:formatCode>#,##0</c:formatCode>
                <c:ptCount val="7"/>
                <c:pt idx="0">
                  <c:v>1</c:v>
                </c:pt>
                <c:pt idx="1">
                  <c:v>1</c:v>
                </c:pt>
                <c:pt idx="2">
                  <c:v>1</c:v>
                </c:pt>
                <c:pt idx="3">
                  <c:v>1</c:v>
                </c:pt>
                <c:pt idx="4">
                  <c:v>1</c:v>
                </c:pt>
                <c:pt idx="5">
                  <c:v>1</c:v>
                </c:pt>
                <c:pt idx="6">
                  <c:v>1</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At Least 1 Care Visit **</c:v>
                </c:pt>
              </c:strCache>
            </c:strRef>
          </c:tx>
          <c:spPr>
            <a:solidFill>
              <a:srgbClr val="1F497D">
                <a:lumMod val="60000"/>
                <a:lumOff val="40000"/>
              </a:srgbClr>
            </a:solidFill>
            <a:ln>
              <a:solidFill>
                <a:sysClr val="windowText" lastClr="000000"/>
              </a:solidFill>
            </a:ln>
          </c:spPr>
          <c:invertIfNegative val="0"/>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Sheet1!$C$3:$C$9</c:f>
              <c:numCache>
                <c:formatCode>General</c:formatCode>
                <c:ptCount val="7"/>
                <c:pt idx="0">
                  <c:v>1</c:v>
                </c:pt>
                <c:pt idx="1">
                  <c:v>0.81389999999999996</c:v>
                </c:pt>
                <c:pt idx="2">
                  <c:v>0.7833</c:v>
                </c:pt>
                <c:pt idx="3">
                  <c:v>0.77610000000000001</c:v>
                </c:pt>
                <c:pt idx="4">
                  <c:v>0.74690000000000001</c:v>
                </c:pt>
                <c:pt idx="5">
                  <c:v>0.76929999999999998</c:v>
                </c:pt>
                <c:pt idx="6">
                  <c:v>0.75270000000000004</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Retained in Care***</c:v>
                </c:pt>
              </c:strCache>
            </c:strRef>
          </c:tx>
          <c:spPr>
            <a:solidFill>
              <a:srgbClr val="1F497D">
                <a:lumMod val="40000"/>
                <a:lumOff val="60000"/>
              </a:srgbClr>
            </a:solidFill>
            <a:ln>
              <a:solidFill>
                <a:sysClr val="windowText" lastClr="000000"/>
              </a:solidFill>
            </a:ln>
          </c:spPr>
          <c:invertIfNegative val="0"/>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Sheet1!$D$3:$D$9</c:f>
              <c:numCache>
                <c:formatCode>General</c:formatCode>
                <c:ptCount val="7"/>
                <c:pt idx="0">
                  <c:v>1</c:v>
                </c:pt>
                <c:pt idx="1">
                  <c:v>0.70050000000000001</c:v>
                </c:pt>
                <c:pt idx="2">
                  <c:v>0.7006</c:v>
                </c:pt>
                <c:pt idx="3">
                  <c:v>0.70820000000000005</c:v>
                </c:pt>
                <c:pt idx="4">
                  <c:v>0.70340000000000003</c:v>
                </c:pt>
                <c:pt idx="5">
                  <c:v>0.73299999999999998</c:v>
                </c:pt>
                <c:pt idx="6">
                  <c:v>0.71589999999999998</c:v>
                </c:pt>
              </c:numCache>
            </c:numRef>
          </c:val>
          <c:extLst>
            <c:ext xmlns:c16="http://schemas.microsoft.com/office/drawing/2014/chart" uri="{C3380CC4-5D6E-409C-BE32-E72D297353CC}">
              <c16:uniqueId val="{0000000A-9361-4002-93C2-F8EE40B5D4D4}"/>
            </c:ext>
          </c:extLst>
        </c:ser>
        <c:ser>
          <c:idx val="3"/>
          <c:order val="3"/>
          <c:tx>
            <c:strRef>
              <c:f>Sheet1!$E$2</c:f>
              <c:strCache>
                <c:ptCount val="1"/>
                <c:pt idx="0">
                  <c:v>Virally Suppressed^</c:v>
                </c:pt>
              </c:strCache>
            </c:strRef>
          </c:tx>
          <c:spPr>
            <a:solidFill>
              <a:srgbClr val="1F497D">
                <a:lumMod val="20000"/>
                <a:lumOff val="80000"/>
              </a:srgbClr>
            </a:solidFill>
            <a:ln>
              <a:solidFill>
                <a:sysClr val="windowText" lastClr="000000"/>
              </a:solidFill>
            </a:ln>
          </c:spPr>
          <c:invertIfNegative val="0"/>
          <c:dLbls>
            <c:numFmt formatCode="0%" sourceLinked="0"/>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Sheet1!$A$3:$A$9</c:f>
              <c:strCache>
                <c:ptCount val="7"/>
                <c:pt idx="0">
                  <c:v>13-14</c:v>
                </c:pt>
                <c:pt idx="1">
                  <c:v>15-24</c:v>
                </c:pt>
                <c:pt idx="2">
                  <c:v>25-34</c:v>
                </c:pt>
                <c:pt idx="3">
                  <c:v>35-44</c:v>
                </c:pt>
                <c:pt idx="4">
                  <c:v>45-54</c:v>
                </c:pt>
                <c:pt idx="5">
                  <c:v>55-64</c:v>
                </c:pt>
                <c:pt idx="6">
                  <c:v>65 and older</c:v>
                </c:pt>
              </c:strCache>
            </c:strRef>
          </c:cat>
          <c:val>
            <c:numRef>
              <c:f>Sheet1!$E$3:$E$9</c:f>
              <c:numCache>
                <c:formatCode>General</c:formatCode>
                <c:ptCount val="7"/>
                <c:pt idx="0">
                  <c:v>0.88890000000000002</c:v>
                </c:pt>
                <c:pt idx="1">
                  <c:v>0.66169999999999995</c:v>
                </c:pt>
                <c:pt idx="2">
                  <c:v>0.64539999999999997</c:v>
                </c:pt>
                <c:pt idx="3">
                  <c:v>0.65469999999999995</c:v>
                </c:pt>
                <c:pt idx="4">
                  <c:v>0.66410000000000002</c:v>
                </c:pt>
                <c:pt idx="5">
                  <c:v>0.69279999999999997</c:v>
                </c:pt>
                <c:pt idx="6">
                  <c:v>0.67659999999999998</c:v>
                </c:pt>
              </c:numCache>
            </c:numRef>
          </c:val>
          <c:extLst>
            <c:ext xmlns:c16="http://schemas.microsoft.com/office/drawing/2014/chart" uri="{C3380CC4-5D6E-409C-BE32-E72D297353CC}">
              <c16:uniqueId val="{0000000B-9361-4002-93C2-F8EE40B5D4D4}"/>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Current Age^</a:t>
                </a:r>
                <a:r>
                  <a:rPr lang="en-US" sz="1000" b="1" i="0" u="none" strike="noStrike" baseline="0" dirty="0">
                    <a:effectLst/>
                  </a:rPr>
                  <a:t>^</a:t>
                </a:r>
                <a:endParaRPr lang="en-US" dirty="0"/>
              </a:p>
            </c:rich>
          </c:tx>
          <c:layout>
            <c:manualLayout>
              <c:xMode val="edge"/>
              <c:yMode val="edge"/>
              <c:x val="0.51042912519146788"/>
              <c:y val="0.91603716676240499"/>
            </c:manualLayout>
          </c:layout>
          <c:overlay val="0"/>
        </c:title>
        <c:numFmt formatCode="General" sourceLinked="1"/>
        <c:majorTickMark val="out"/>
        <c:minorTickMark val="none"/>
        <c:tickLblPos val="nextTo"/>
        <c:spPr>
          <a:ln>
            <a:solidFill>
              <a:sysClr val="windowText" lastClr="000000"/>
            </a:solidFill>
          </a:ln>
        </c:spPr>
        <c:txPr>
          <a:bodyPr/>
          <a:lstStyle/>
          <a:p>
            <a:pPr>
              <a:defRPr sz="10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428521540643525"/>
          <c:w val="0.83671573147951117"/>
          <c:h val="0.71882041355051363"/>
        </c:manualLayout>
      </c:layout>
      <c:barChart>
        <c:barDir val="col"/>
        <c:grouping val="clustered"/>
        <c:varyColors val="0"/>
        <c:ser>
          <c:idx val="0"/>
          <c:order val="0"/>
          <c:tx>
            <c:strRef>
              <c:f>Sheet1!$B$2</c:f>
              <c:strCache>
                <c:ptCount val="1"/>
                <c:pt idx="0">
                  <c:v>Diagnosed &amp; Reported*</c:v>
                </c:pt>
              </c:strCache>
            </c:strRef>
          </c:tx>
          <c:spPr>
            <a:solidFill>
              <a:srgbClr val="6D2E75">
                <a:lumMod val="75000"/>
              </a:srgbClr>
            </a:solidFill>
            <a:ln>
              <a:solidFill>
                <a:sysClr val="windowText" lastClr="000000"/>
              </a:solidFill>
            </a:ln>
          </c:spPr>
          <c:invertIfNegative val="0"/>
          <c:dPt>
            <c:idx val="0"/>
            <c:invertIfNegative val="0"/>
            <c:bubble3D val="0"/>
            <c:extLst>
              <c:ext xmlns:c16="http://schemas.microsoft.com/office/drawing/2014/chart" uri="{C3380CC4-5D6E-409C-BE32-E72D297353CC}">
                <c16:uniqueId val="{00000000-2415-4F8B-A639-8E1DC108840F}"/>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Sheet1!$B$3:$B$9</c:f>
              <c:numCache>
                <c:formatCode>General</c:formatCode>
                <c:ptCount val="7"/>
                <c:pt idx="0">
                  <c:v>1</c:v>
                </c:pt>
                <c:pt idx="1">
                  <c:v>1</c:v>
                </c:pt>
                <c:pt idx="2">
                  <c:v>1</c:v>
                </c:pt>
                <c:pt idx="3">
                  <c:v>1</c:v>
                </c:pt>
                <c:pt idx="4">
                  <c:v>1</c:v>
                </c:pt>
                <c:pt idx="5">
                  <c:v>1</c:v>
                </c:pt>
                <c:pt idx="6">
                  <c:v>1</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At Least 1 Care Visit **</c:v>
                </c:pt>
              </c:strCache>
            </c:strRef>
          </c:tx>
          <c:spPr>
            <a:solidFill>
              <a:srgbClr val="6D2E75">
                <a:lumMod val="60000"/>
                <a:lumOff val="40000"/>
              </a:srgbClr>
            </a:solidFill>
            <a:ln>
              <a:solidFill>
                <a:sysClr val="windowText" lastClr="000000"/>
              </a:solidFill>
            </a:ln>
          </c:spPr>
          <c:invertIfNegative val="0"/>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Sheet1!$C$3:$C$9</c:f>
              <c:numCache>
                <c:formatCode>General</c:formatCode>
                <c:ptCount val="7"/>
                <c:pt idx="0">
                  <c:v>0.66669999999999996</c:v>
                </c:pt>
                <c:pt idx="1">
                  <c:v>0.81110000000000004</c:v>
                </c:pt>
                <c:pt idx="2">
                  <c:v>0.75219999999999998</c:v>
                </c:pt>
                <c:pt idx="3">
                  <c:v>0.73580000000000001</c:v>
                </c:pt>
                <c:pt idx="4">
                  <c:v>0.77010000000000001</c:v>
                </c:pt>
                <c:pt idx="5">
                  <c:v>0.77490000000000003</c:v>
                </c:pt>
                <c:pt idx="6">
                  <c:v>0.75009999999999999</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Retained in Care***</c:v>
                </c:pt>
              </c:strCache>
            </c:strRef>
          </c:tx>
          <c:spPr>
            <a:solidFill>
              <a:srgbClr val="6D2E75">
                <a:lumMod val="40000"/>
                <a:lumOff val="60000"/>
              </a:srgbClr>
            </a:solidFill>
            <a:ln>
              <a:solidFill>
                <a:sysClr val="windowText" lastClr="000000"/>
              </a:solidFill>
            </a:ln>
          </c:spPr>
          <c:invertIfNegative val="0"/>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Sheet1!$D$3:$D$9</c:f>
              <c:numCache>
                <c:formatCode>General</c:formatCode>
                <c:ptCount val="7"/>
                <c:pt idx="0">
                  <c:v>0.66669999999999996</c:v>
                </c:pt>
                <c:pt idx="1">
                  <c:v>0.7278</c:v>
                </c:pt>
                <c:pt idx="2">
                  <c:v>0.66210000000000002</c:v>
                </c:pt>
                <c:pt idx="3">
                  <c:v>0.66010000000000002</c:v>
                </c:pt>
                <c:pt idx="4">
                  <c:v>0.71479999999999999</c:v>
                </c:pt>
                <c:pt idx="5">
                  <c:v>0.73050000000000004</c:v>
                </c:pt>
                <c:pt idx="6">
                  <c:v>0.72340000000000004</c:v>
                </c:pt>
              </c:numCache>
            </c:numRef>
          </c:val>
          <c:extLst>
            <c:ext xmlns:c16="http://schemas.microsoft.com/office/drawing/2014/chart" uri="{C3380CC4-5D6E-409C-BE32-E72D297353CC}">
              <c16:uniqueId val="{0000000A-9361-4002-93C2-F8EE40B5D4D4}"/>
            </c:ext>
          </c:extLst>
        </c:ser>
        <c:ser>
          <c:idx val="3"/>
          <c:order val="3"/>
          <c:tx>
            <c:strRef>
              <c:f>Sheet1!$E$2</c:f>
              <c:strCache>
                <c:ptCount val="1"/>
                <c:pt idx="0">
                  <c:v>Virally Suppressed^ </c:v>
                </c:pt>
              </c:strCache>
            </c:strRef>
          </c:tx>
          <c:spPr>
            <a:solidFill>
              <a:srgbClr val="6D2E75">
                <a:lumMod val="20000"/>
                <a:lumOff val="80000"/>
              </a:srgbClr>
            </a:solidFill>
            <a:ln>
              <a:solidFill>
                <a:sysClr val="windowText" lastClr="000000"/>
              </a:solidFill>
            </a:ln>
          </c:spPr>
          <c:invertIfNegative val="0"/>
          <c:dLbls>
            <c:numFmt formatCode="0%" sourceLinked="0"/>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Sheet1!$A$3:$A$9</c:f>
              <c:strCache>
                <c:ptCount val="7"/>
                <c:pt idx="0">
                  <c:v>13-14</c:v>
                </c:pt>
                <c:pt idx="1">
                  <c:v>15-24</c:v>
                </c:pt>
                <c:pt idx="2">
                  <c:v>25-34</c:v>
                </c:pt>
                <c:pt idx="3">
                  <c:v>35-44</c:v>
                </c:pt>
                <c:pt idx="4">
                  <c:v>45-54</c:v>
                </c:pt>
                <c:pt idx="5">
                  <c:v>55-64</c:v>
                </c:pt>
                <c:pt idx="6">
                  <c:v>65 and older</c:v>
                </c:pt>
              </c:strCache>
            </c:strRef>
          </c:cat>
          <c:val>
            <c:numRef>
              <c:f>Sheet1!$E$3:$E$9</c:f>
              <c:numCache>
                <c:formatCode>General</c:formatCode>
                <c:ptCount val="7"/>
                <c:pt idx="0">
                  <c:v>0.5</c:v>
                </c:pt>
                <c:pt idx="1">
                  <c:v>0.62219999999999998</c:v>
                </c:pt>
                <c:pt idx="2">
                  <c:v>0.59560000000000002</c:v>
                </c:pt>
                <c:pt idx="3">
                  <c:v>0.60409999999999997</c:v>
                </c:pt>
                <c:pt idx="4">
                  <c:v>0.66439999999999999</c:v>
                </c:pt>
                <c:pt idx="5">
                  <c:v>0.69479999999999997</c:v>
                </c:pt>
                <c:pt idx="6">
                  <c:v>0.69130000000000003</c:v>
                </c:pt>
              </c:numCache>
            </c:numRef>
          </c:val>
          <c:extLst>
            <c:ext xmlns:c16="http://schemas.microsoft.com/office/drawing/2014/chart" uri="{C3380CC4-5D6E-409C-BE32-E72D297353CC}">
              <c16:uniqueId val="{0000000B-9361-4002-93C2-F8EE40B5D4D4}"/>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Current Age</a:t>
                </a:r>
                <a:r>
                  <a:rPr lang="en-US" sz="1000" b="0" i="0" u="none" strike="noStrike" baseline="0" dirty="0">
                    <a:effectLst/>
                  </a:rPr>
                  <a:t>^^</a:t>
                </a:r>
                <a:endParaRPr lang="en-US" dirty="0"/>
              </a:p>
            </c:rich>
          </c:tx>
          <c:layout>
            <c:manualLayout>
              <c:xMode val="edge"/>
              <c:yMode val="edge"/>
              <c:x val="0.51042912519146788"/>
              <c:y val="0.94627610617315094"/>
            </c:manualLayout>
          </c:layout>
          <c:overlay val="0"/>
        </c:title>
        <c:numFmt formatCode="General" sourceLinked="1"/>
        <c:majorTickMark val="out"/>
        <c:minorTickMark val="none"/>
        <c:tickLblPos val="nextTo"/>
        <c:spPr>
          <a:ln>
            <a:solidFill>
              <a:sysClr val="windowText" lastClr="000000"/>
            </a:solidFill>
          </a:ln>
        </c:spPr>
        <c:txPr>
          <a:bodyPr/>
          <a:lstStyle/>
          <a:p>
            <a:pPr>
              <a:defRPr sz="10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116369121742993"/>
          <c:y val="0.14584112792077181"/>
          <c:w val="0.83671573147951117"/>
          <c:h val="0.66011616079249114"/>
        </c:manualLayout>
      </c:layout>
      <c:barChart>
        <c:barDir val="col"/>
        <c:grouping val="clustered"/>
        <c:varyColors val="0"/>
        <c:ser>
          <c:idx val="0"/>
          <c:order val="0"/>
          <c:tx>
            <c:strRef>
              <c:f>Sheet1!$B$2</c:f>
              <c:strCache>
                <c:ptCount val="1"/>
                <c:pt idx="0">
                  <c:v>Diagnosed &amp; Reported*</c:v>
                </c:pt>
              </c:strCache>
            </c:strRef>
          </c:tx>
          <c:spPr>
            <a:solidFill>
              <a:srgbClr val="71C9C5">
                <a:lumMod val="5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9361-4002-93C2-F8EE40B5D4D4}"/>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Sheet1!$B$3:$B$9</c:f>
              <c:numCache>
                <c:formatCode>#,##0</c:formatCode>
                <c:ptCount val="7"/>
                <c:pt idx="0">
                  <c:v>0</c:v>
                </c:pt>
                <c:pt idx="1">
                  <c:v>1</c:v>
                </c:pt>
                <c:pt idx="2">
                  <c:v>1</c:v>
                </c:pt>
                <c:pt idx="3">
                  <c:v>1</c:v>
                </c:pt>
                <c:pt idx="4">
                  <c:v>1</c:v>
                </c:pt>
                <c:pt idx="5">
                  <c:v>1</c:v>
                </c:pt>
                <c:pt idx="6">
                  <c:v>1</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At Least 1 Care Visit **</c:v>
                </c:pt>
              </c:strCache>
            </c:strRef>
          </c:tx>
          <c:spPr>
            <a:solidFill>
              <a:srgbClr val="71C9C5">
                <a:lumMod val="75000"/>
              </a:srgbClr>
            </a:solidFill>
            <a:ln>
              <a:solidFill>
                <a:sysClr val="windowText" lastClr="000000"/>
              </a:solidFill>
            </a:ln>
          </c:spPr>
          <c:invertIfNegative val="0"/>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Sheet1!$C$3:$C$9</c:f>
              <c:numCache>
                <c:formatCode>General</c:formatCode>
                <c:ptCount val="7"/>
                <c:pt idx="0">
                  <c:v>0</c:v>
                </c:pt>
                <c:pt idx="1">
                  <c:v>0.87229999999999996</c:v>
                </c:pt>
                <c:pt idx="2">
                  <c:v>0.83919999999999995</c:v>
                </c:pt>
                <c:pt idx="3">
                  <c:v>0.86919999999999997</c:v>
                </c:pt>
                <c:pt idx="4">
                  <c:v>0.89329999999999998</c:v>
                </c:pt>
                <c:pt idx="5">
                  <c:v>0.89190000000000003</c:v>
                </c:pt>
                <c:pt idx="6">
                  <c:v>1</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Retained in Care***</c:v>
                </c:pt>
              </c:strCache>
            </c:strRef>
          </c:tx>
          <c:spPr>
            <a:solidFill>
              <a:srgbClr val="71C9C5">
                <a:lumMod val="60000"/>
                <a:lumOff val="40000"/>
              </a:srgbClr>
            </a:solidFill>
            <a:ln>
              <a:solidFill>
                <a:sysClr val="windowText" lastClr="000000"/>
              </a:solidFill>
            </a:ln>
          </c:spPr>
          <c:invertIfNegative val="0"/>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Sheet1!$D$3:$D$9</c:f>
              <c:numCache>
                <c:formatCode>General</c:formatCode>
                <c:ptCount val="7"/>
                <c:pt idx="0">
                  <c:v>0</c:v>
                </c:pt>
                <c:pt idx="1">
                  <c:v>0.72340000000000004</c:v>
                </c:pt>
                <c:pt idx="2">
                  <c:v>0.72360000000000002</c:v>
                </c:pt>
                <c:pt idx="3">
                  <c:v>0.76919999999999999</c:v>
                </c:pt>
                <c:pt idx="4">
                  <c:v>0.82669999999999999</c:v>
                </c:pt>
                <c:pt idx="5">
                  <c:v>0.78380000000000005</c:v>
                </c:pt>
                <c:pt idx="6">
                  <c:v>1</c:v>
                </c:pt>
              </c:numCache>
            </c:numRef>
          </c:val>
          <c:extLst>
            <c:ext xmlns:c16="http://schemas.microsoft.com/office/drawing/2014/chart" uri="{C3380CC4-5D6E-409C-BE32-E72D297353CC}">
              <c16:uniqueId val="{0000000A-9361-4002-93C2-F8EE40B5D4D4}"/>
            </c:ext>
          </c:extLst>
        </c:ser>
        <c:ser>
          <c:idx val="3"/>
          <c:order val="3"/>
          <c:tx>
            <c:strRef>
              <c:f>Sheet1!$E$2</c:f>
              <c:strCache>
                <c:ptCount val="1"/>
                <c:pt idx="0">
                  <c:v>Virally Suppressed^</c:v>
                </c:pt>
              </c:strCache>
            </c:strRef>
          </c:tx>
          <c:spPr>
            <a:solidFill>
              <a:srgbClr val="71C9C5">
                <a:lumMod val="20000"/>
                <a:lumOff val="80000"/>
              </a:srgbClr>
            </a:solidFill>
            <a:ln>
              <a:solidFill>
                <a:sysClr val="windowText" lastClr="000000"/>
              </a:solidFill>
            </a:ln>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4-87CC-4C55-9A9B-23F5784FF1EB}"/>
                </c:ext>
              </c:extLst>
            </c:dLbl>
            <c:numFmt formatCode="0%" sourceLinked="0"/>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Sheet1!$A$3:$A$9</c:f>
              <c:strCache>
                <c:ptCount val="7"/>
                <c:pt idx="0">
                  <c:v>13-14</c:v>
                </c:pt>
                <c:pt idx="1">
                  <c:v>15-24</c:v>
                </c:pt>
                <c:pt idx="2">
                  <c:v>25-34</c:v>
                </c:pt>
                <c:pt idx="3">
                  <c:v>35-44</c:v>
                </c:pt>
                <c:pt idx="4">
                  <c:v>45-54</c:v>
                </c:pt>
                <c:pt idx="5">
                  <c:v>55-64</c:v>
                </c:pt>
                <c:pt idx="6">
                  <c:v>65 and older</c:v>
                </c:pt>
              </c:strCache>
            </c:strRef>
          </c:cat>
          <c:val>
            <c:numRef>
              <c:f>Sheet1!$E$3:$E$9</c:f>
              <c:numCache>
                <c:formatCode>General</c:formatCode>
                <c:ptCount val="7"/>
                <c:pt idx="0">
                  <c:v>0</c:v>
                </c:pt>
                <c:pt idx="1">
                  <c:v>0.65959999999999996</c:v>
                </c:pt>
                <c:pt idx="2">
                  <c:v>0.6482</c:v>
                </c:pt>
                <c:pt idx="3">
                  <c:v>0.7077</c:v>
                </c:pt>
                <c:pt idx="4">
                  <c:v>0.78669999999999995</c:v>
                </c:pt>
                <c:pt idx="5">
                  <c:v>0.72970000000000002</c:v>
                </c:pt>
                <c:pt idx="6">
                  <c:v>0.90910000000000002</c:v>
                </c:pt>
              </c:numCache>
            </c:numRef>
          </c:val>
          <c:extLst>
            <c:ext xmlns:c16="http://schemas.microsoft.com/office/drawing/2014/chart" uri="{C3380CC4-5D6E-409C-BE32-E72D297353CC}">
              <c16:uniqueId val="{0000000B-9361-4002-93C2-F8EE40B5D4D4}"/>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Current Age^^</a:t>
                </a:r>
              </a:p>
            </c:rich>
          </c:tx>
          <c:overlay val="0"/>
        </c:title>
        <c:numFmt formatCode="General" sourceLinked="1"/>
        <c:majorTickMark val="out"/>
        <c:minorTickMark val="none"/>
        <c:tickLblPos val="nextTo"/>
        <c:spPr>
          <a:ln>
            <a:solidFill>
              <a:sysClr val="windowText" lastClr="000000"/>
            </a:solidFill>
          </a:ln>
        </c:spPr>
        <c:txPr>
          <a:bodyPr/>
          <a:lstStyle/>
          <a:p>
            <a:pPr>
              <a:defRPr sz="10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a:lstStyle/>
              <a:p>
                <a:pPr marL="0" marR="0" lvl="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prstClr val="black"/>
                    </a:solidFill>
                    <a:latin typeface="Candara" panose="020E0502030303020204" pitchFamily="34" charset="0"/>
                    <a:ea typeface="+mn-ea"/>
                    <a:cs typeface="Arial" panose="020B0604020202020204" pitchFamily="34" charset="0"/>
                  </a:defRPr>
                </a:pPr>
                <a:r>
                  <a:rPr lang="en-US" sz="1800" b="1" i="0" baseline="0" dirty="0">
                    <a:effectLst/>
                  </a:rPr>
                  <a:t>Percent of People Living with HIV in NC</a:t>
                </a:r>
                <a:endParaRPr lang="en-US" dirty="0">
                  <a:effectLst/>
                </a:endParaRPr>
              </a:p>
              <a:p>
                <a:pPr marL="0" marR="0" lvl="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prstClr val="black"/>
                    </a:solidFill>
                    <a:latin typeface="Candara" panose="020E0502030303020204" pitchFamily="34" charset="0"/>
                    <a:ea typeface="+mn-ea"/>
                    <a:cs typeface="Arial" panose="020B0604020202020204" pitchFamily="34" charset="0"/>
                  </a:defRPr>
                </a:pPr>
                <a:endParaRPr lang="en-US" dirty="0"/>
              </a:p>
            </c:rich>
          </c:tx>
          <c:layout>
            <c:manualLayout>
              <c:xMode val="edge"/>
              <c:yMode val="edge"/>
              <c:x val="2.4969506548907666E-3"/>
              <c:y val="9.0461401784419082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3092023623369518"/>
        </c:manualLayout>
      </c:layout>
      <c:barChart>
        <c:barDir val="col"/>
        <c:grouping val="clustered"/>
        <c:varyColors val="0"/>
        <c:ser>
          <c:idx val="0"/>
          <c:order val="0"/>
          <c:tx>
            <c:strRef>
              <c:f>Sheet1!$B$2</c:f>
              <c:strCache>
                <c:ptCount val="1"/>
                <c:pt idx="0">
                  <c:v>Women</c:v>
                </c:pt>
              </c:strCache>
            </c:strRef>
          </c:tx>
          <c:spPr>
            <a:solidFill>
              <a:srgbClr val="6D2E75">
                <a:lumMod val="75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1522-450E-A3CB-464829A4D8F9}"/>
              </c:ext>
            </c:extLst>
          </c:dPt>
          <c:dPt>
            <c:idx val="2"/>
            <c:invertIfNegative val="0"/>
            <c:bubble3D val="0"/>
            <c:extLst>
              <c:ext xmlns:c16="http://schemas.microsoft.com/office/drawing/2014/chart" uri="{C3380CC4-5D6E-409C-BE32-E72D297353CC}">
                <c16:uniqueId val="{00000003-1522-450E-A3CB-464829A4D8F9}"/>
              </c:ext>
            </c:extLst>
          </c:dPt>
          <c:dPt>
            <c:idx val="3"/>
            <c:invertIfNegative val="0"/>
            <c:bubble3D val="0"/>
            <c:extLst>
              <c:ext xmlns:c16="http://schemas.microsoft.com/office/drawing/2014/chart" uri="{C3380CC4-5D6E-409C-BE32-E72D297353CC}">
                <c16:uniqueId val="{00000005-1522-450E-A3CB-464829A4D8F9}"/>
              </c:ext>
            </c:extLst>
          </c:dPt>
          <c:dPt>
            <c:idx val="4"/>
            <c:invertIfNegative val="0"/>
            <c:bubble3D val="0"/>
            <c:extLst>
              <c:ext xmlns:c16="http://schemas.microsoft.com/office/drawing/2014/chart" uri="{C3380CC4-5D6E-409C-BE32-E72D297353CC}">
                <c16:uniqueId val="{00000006-1522-450E-A3CB-464829A4D8F9}"/>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 </c:v>
                </c:pt>
              </c:strCache>
            </c:strRef>
          </c:cat>
          <c:val>
            <c:numRef>
              <c:f>Sheet1!$B$3:$B$6</c:f>
              <c:numCache>
                <c:formatCode>General</c:formatCode>
                <c:ptCount val="4"/>
                <c:pt idx="0" formatCode="#,##0.000">
                  <c:v>1</c:v>
                </c:pt>
                <c:pt idx="1">
                  <c:v>0.79669999999999996</c:v>
                </c:pt>
                <c:pt idx="2">
                  <c:v>0.74139999999999995</c:v>
                </c:pt>
                <c:pt idx="3">
                  <c:v>0.69389999999999996</c:v>
                </c:pt>
              </c:numCache>
            </c:numRef>
          </c:val>
          <c:extLst>
            <c:ext xmlns:c16="http://schemas.microsoft.com/office/drawing/2014/chart" uri="{C3380CC4-5D6E-409C-BE32-E72D297353CC}">
              <c16:uniqueId val="{00000008-1522-450E-A3CB-464829A4D8F9}"/>
            </c:ext>
          </c:extLst>
        </c:ser>
        <c:ser>
          <c:idx val="1"/>
          <c:order val="1"/>
          <c:tx>
            <c:strRef>
              <c:f>Sheet1!$C$2</c:f>
              <c:strCache>
                <c:ptCount val="1"/>
                <c:pt idx="0">
                  <c:v>Men</c:v>
                </c:pt>
              </c:strCache>
            </c:strRef>
          </c:tx>
          <c:spPr>
            <a:solidFill>
              <a:srgbClr val="1F497D">
                <a:lumMod val="20000"/>
                <a:lumOff val="8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2-F6B7-409D-B03E-64573AD7D411}"/>
              </c:ext>
            </c:extLst>
          </c:dPt>
          <c:dPt>
            <c:idx val="2"/>
            <c:invertIfNegative val="0"/>
            <c:bubble3D val="0"/>
            <c:extLst>
              <c:ext xmlns:c16="http://schemas.microsoft.com/office/drawing/2014/chart" uri="{C3380CC4-5D6E-409C-BE32-E72D297353CC}">
                <c16:uniqueId val="{00000003-F6B7-409D-B03E-64573AD7D411}"/>
              </c:ext>
            </c:extLst>
          </c:dPt>
          <c:dPt>
            <c:idx val="3"/>
            <c:invertIfNegative val="0"/>
            <c:bubble3D val="0"/>
            <c:extLst>
              <c:ext xmlns:c16="http://schemas.microsoft.com/office/drawing/2014/chart" uri="{C3380CC4-5D6E-409C-BE32-E72D297353CC}">
                <c16:uniqueId val="{00000004-F6B7-409D-B03E-64573AD7D411}"/>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 </c:v>
                </c:pt>
              </c:strCache>
            </c:strRef>
          </c:cat>
          <c:val>
            <c:numRef>
              <c:f>Sheet1!$C$3:$C$6</c:f>
              <c:numCache>
                <c:formatCode>General</c:formatCode>
                <c:ptCount val="4"/>
                <c:pt idx="0" formatCode="#,##0.000">
                  <c:v>1</c:v>
                </c:pt>
                <c:pt idx="1">
                  <c:v>0.75329999999999997</c:v>
                </c:pt>
                <c:pt idx="2">
                  <c:v>0.69399999999999995</c:v>
                </c:pt>
                <c:pt idx="3">
                  <c:v>0.64019999999999999</c:v>
                </c:pt>
              </c:numCache>
            </c:numRef>
          </c:val>
          <c:extLst>
            <c:ext xmlns:c16="http://schemas.microsoft.com/office/drawing/2014/chart" uri="{C3380CC4-5D6E-409C-BE32-E72D297353CC}">
              <c16:uniqueId val="{00000000-F6B7-409D-B03E-64573AD7D411}"/>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200"/>
                </a:pPr>
                <a:r>
                  <a:rPr lang="en-US" sz="1200" dirty="0"/>
                  <a:t>Percent of People Living with HIV in NC Who Report</a:t>
                </a:r>
                <a:r>
                  <a:rPr lang="en-US" sz="1200" baseline="0" dirty="0"/>
                  <a:t> Heterosexual Contact</a:t>
                </a:r>
                <a:endParaRPr lang="en-US" sz="1200" dirty="0"/>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layout>
        <c:manualLayout>
          <c:xMode val="edge"/>
          <c:yMode val="edge"/>
          <c:x val="0.43478789021105213"/>
          <c:y val="3.8083741704450537E-2"/>
          <c:w val="0.22913020204346296"/>
          <c:h val="8.7712554713006152E-2"/>
        </c:manualLayout>
      </c:layout>
      <c:overlay val="0"/>
      <c:txPr>
        <a:bodyPr/>
        <a:lstStyle/>
        <a:p>
          <a:pPr>
            <a:defRPr sz="1600" b="1"/>
          </a:pPr>
          <a:endParaRPr lang="en-US"/>
        </a:p>
      </c:txPr>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8631463592824091"/>
        </c:manualLayout>
      </c:layout>
      <c:barChart>
        <c:barDir val="col"/>
        <c:grouping val="clustered"/>
        <c:varyColors val="0"/>
        <c:ser>
          <c:idx val="0"/>
          <c:order val="0"/>
          <c:tx>
            <c:strRef>
              <c:f>Sheet1!$B$2</c:f>
              <c:strCache>
                <c:ptCount val="1"/>
                <c:pt idx="0">
                  <c:v>Women</c:v>
                </c:pt>
              </c:strCache>
            </c:strRef>
          </c:tx>
          <c:spPr>
            <a:solidFill>
              <a:srgbClr val="6D2E75">
                <a:lumMod val="75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1522-450E-A3CB-464829A4D8F9}"/>
              </c:ext>
            </c:extLst>
          </c:dPt>
          <c:dPt>
            <c:idx val="2"/>
            <c:invertIfNegative val="0"/>
            <c:bubble3D val="0"/>
            <c:extLst>
              <c:ext xmlns:c16="http://schemas.microsoft.com/office/drawing/2014/chart" uri="{C3380CC4-5D6E-409C-BE32-E72D297353CC}">
                <c16:uniqueId val="{00000003-1522-450E-A3CB-464829A4D8F9}"/>
              </c:ext>
            </c:extLst>
          </c:dPt>
          <c:dPt>
            <c:idx val="3"/>
            <c:invertIfNegative val="0"/>
            <c:bubble3D val="0"/>
            <c:extLst>
              <c:ext xmlns:c16="http://schemas.microsoft.com/office/drawing/2014/chart" uri="{C3380CC4-5D6E-409C-BE32-E72D297353CC}">
                <c16:uniqueId val="{00000005-1522-450E-A3CB-464829A4D8F9}"/>
              </c:ext>
            </c:extLst>
          </c:dPt>
          <c:dPt>
            <c:idx val="4"/>
            <c:invertIfNegative val="0"/>
            <c:bubble3D val="0"/>
            <c:extLst>
              <c:ext xmlns:c16="http://schemas.microsoft.com/office/drawing/2014/chart" uri="{C3380CC4-5D6E-409C-BE32-E72D297353CC}">
                <c16:uniqueId val="{00000006-1522-450E-A3CB-464829A4D8F9}"/>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
                  <c:v>1</c:v>
                </c:pt>
                <c:pt idx="1">
                  <c:v>0.7137</c:v>
                </c:pt>
                <c:pt idx="2">
                  <c:v>0.65780000000000005</c:v>
                </c:pt>
                <c:pt idx="3">
                  <c:v>0.6099</c:v>
                </c:pt>
              </c:numCache>
            </c:numRef>
          </c:val>
          <c:extLst>
            <c:ext xmlns:c16="http://schemas.microsoft.com/office/drawing/2014/chart" uri="{C3380CC4-5D6E-409C-BE32-E72D297353CC}">
              <c16:uniqueId val="{00000008-1522-450E-A3CB-464829A4D8F9}"/>
            </c:ext>
          </c:extLst>
        </c:ser>
        <c:ser>
          <c:idx val="1"/>
          <c:order val="1"/>
          <c:tx>
            <c:strRef>
              <c:f>Sheet1!$C$2</c:f>
              <c:strCache>
                <c:ptCount val="1"/>
                <c:pt idx="0">
                  <c:v>Men</c:v>
                </c:pt>
              </c:strCache>
            </c:strRef>
          </c:tx>
          <c:spPr>
            <a:solidFill>
              <a:srgbClr val="1F497D">
                <a:lumMod val="20000"/>
                <a:lumOff val="8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2-F6B7-409D-B03E-64573AD7D411}"/>
              </c:ext>
            </c:extLst>
          </c:dPt>
          <c:dPt>
            <c:idx val="2"/>
            <c:invertIfNegative val="0"/>
            <c:bubble3D val="0"/>
            <c:extLst>
              <c:ext xmlns:c16="http://schemas.microsoft.com/office/drawing/2014/chart" uri="{C3380CC4-5D6E-409C-BE32-E72D297353CC}">
                <c16:uniqueId val="{00000003-F6B7-409D-B03E-64573AD7D411}"/>
              </c:ext>
            </c:extLst>
          </c:dPt>
          <c:dPt>
            <c:idx val="3"/>
            <c:invertIfNegative val="0"/>
            <c:bubble3D val="0"/>
            <c:extLst>
              <c:ext xmlns:c16="http://schemas.microsoft.com/office/drawing/2014/chart" uri="{C3380CC4-5D6E-409C-BE32-E72D297353CC}">
                <c16:uniqueId val="{00000004-F6B7-409D-B03E-64573AD7D411}"/>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Sheet1!$C$3:$C$6</c:f>
              <c:numCache>
                <c:formatCode>General</c:formatCode>
                <c:ptCount val="4"/>
                <c:pt idx="0" formatCode="#,##0.000">
                  <c:v>1</c:v>
                </c:pt>
                <c:pt idx="1">
                  <c:v>0.70530000000000004</c:v>
                </c:pt>
                <c:pt idx="2">
                  <c:v>0.64990000000000003</c:v>
                </c:pt>
                <c:pt idx="3">
                  <c:v>0.60109999999999997</c:v>
                </c:pt>
              </c:numCache>
            </c:numRef>
          </c:val>
          <c:extLst>
            <c:ext xmlns:c16="http://schemas.microsoft.com/office/drawing/2014/chart" uri="{C3380CC4-5D6E-409C-BE32-E72D297353CC}">
              <c16:uniqueId val="{00000000-F6B7-409D-B03E-64573AD7D411}"/>
            </c:ext>
          </c:extLst>
        </c:ser>
        <c:ser>
          <c:idx val="2"/>
          <c:order val="2"/>
          <c:tx>
            <c:strRef>
              <c:f>Sheet1!$D$2</c:f>
              <c:strCache>
                <c:ptCount val="1"/>
                <c:pt idx="0">
                  <c:v>Transgender</c:v>
                </c:pt>
              </c:strCache>
            </c:strRef>
          </c:tx>
          <c:spPr>
            <a:solidFill>
              <a:srgbClr val="71C9C5">
                <a:lumMod val="50000"/>
              </a:srgbClr>
            </a:solidFill>
            <a:ln>
              <a:solidFill>
                <a:sysClr val="windowText" lastClr="000000"/>
              </a:solidFill>
            </a:ln>
          </c:spPr>
          <c:invertIfNegative val="0"/>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Sheet1!$D$3:$D$6</c:f>
              <c:numCache>
                <c:formatCode>#,##0.000</c:formatCode>
                <c:ptCount val="4"/>
                <c:pt idx="0">
                  <c:v>1</c:v>
                </c:pt>
                <c:pt idx="1">
                  <c:v>0.84379999999999999</c:v>
                </c:pt>
                <c:pt idx="2">
                  <c:v>0.71879999999999999</c:v>
                </c:pt>
                <c:pt idx="3">
                  <c:v>0.625</c:v>
                </c:pt>
              </c:numCache>
            </c:numRef>
          </c:val>
          <c:extLst>
            <c:ext xmlns:c16="http://schemas.microsoft.com/office/drawing/2014/chart" uri="{C3380CC4-5D6E-409C-BE32-E72D297353CC}">
              <c16:uniqueId val="{00000007-B3D4-4151-92DC-3C81D7248527}"/>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 Who Report Injecting Drugs</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layout>
        <c:manualLayout>
          <c:xMode val="edge"/>
          <c:yMode val="edge"/>
          <c:x val="0.43478789021105213"/>
          <c:y val="3.8083741704450537E-2"/>
          <c:w val="0.43312270936298791"/>
          <c:h val="9.7087085682559179E-2"/>
        </c:manualLayout>
      </c:layout>
      <c:overlay val="0"/>
      <c:txPr>
        <a:bodyPr/>
        <a:lstStyle/>
        <a:p>
          <a:pPr>
            <a:defRPr sz="1600" b="1"/>
          </a:pPr>
          <a:endParaRPr lang="en-US"/>
        </a:p>
      </c:txPr>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8631463592824091"/>
        </c:manualLayout>
      </c:layout>
      <c:barChart>
        <c:barDir val="col"/>
        <c:grouping val="clustered"/>
        <c:varyColors val="0"/>
        <c:ser>
          <c:idx val="0"/>
          <c:order val="0"/>
          <c:tx>
            <c:strRef>
              <c:f>Sheet1!$B$2</c:f>
              <c:strCache>
                <c:ptCount val="1"/>
                <c:pt idx="0">
                  <c:v>Male</c:v>
                </c:pt>
              </c:strCache>
            </c:strRef>
          </c:tx>
          <c:spPr>
            <a:solidFill>
              <a:srgbClr val="6D2E75">
                <a:lumMod val="75000"/>
              </a:srgbClr>
            </a:solidFill>
            <a:ln>
              <a:solidFill>
                <a:sysClr val="windowText" lastClr="000000"/>
              </a:solidFill>
            </a:ln>
          </c:spPr>
          <c:invertIfNegative val="0"/>
          <c:dPt>
            <c:idx val="0"/>
            <c:invertIfNegative val="0"/>
            <c:bubble3D val="0"/>
            <c:spPr>
              <a:solidFill>
                <a:srgbClr val="0070C0"/>
              </a:solidFill>
              <a:ln>
                <a:solidFill>
                  <a:sysClr val="windowText" lastClr="000000"/>
                </a:solidFill>
              </a:ln>
            </c:spPr>
            <c:extLst>
              <c:ext xmlns:c16="http://schemas.microsoft.com/office/drawing/2014/chart" uri="{C3380CC4-5D6E-409C-BE32-E72D297353CC}">
                <c16:uniqueId val="{00000007-1522-450E-A3CB-464829A4D8F9}"/>
              </c:ext>
            </c:extLst>
          </c:dPt>
          <c:dPt>
            <c:idx val="1"/>
            <c:invertIfNegative val="0"/>
            <c:bubble3D val="0"/>
            <c:spPr>
              <a:solidFill>
                <a:srgbClr val="1F497D">
                  <a:lumMod val="60000"/>
                  <a:lumOff val="40000"/>
                </a:srgbClr>
              </a:solidFill>
              <a:ln>
                <a:solidFill>
                  <a:sysClr val="windowText" lastClr="000000"/>
                </a:solidFill>
              </a:ln>
            </c:spPr>
            <c:extLst>
              <c:ext xmlns:c16="http://schemas.microsoft.com/office/drawing/2014/chart" uri="{C3380CC4-5D6E-409C-BE32-E72D297353CC}">
                <c16:uniqueId val="{00000001-1522-450E-A3CB-464829A4D8F9}"/>
              </c:ext>
            </c:extLst>
          </c:dPt>
          <c:dPt>
            <c:idx val="2"/>
            <c:invertIfNegative val="0"/>
            <c:bubble3D val="0"/>
            <c:spPr>
              <a:solidFill>
                <a:srgbClr val="1F497D">
                  <a:lumMod val="40000"/>
                  <a:lumOff val="60000"/>
                </a:srgbClr>
              </a:solidFill>
              <a:ln>
                <a:solidFill>
                  <a:sysClr val="windowText" lastClr="000000"/>
                </a:solidFill>
              </a:ln>
            </c:spPr>
            <c:extLst>
              <c:ext xmlns:c16="http://schemas.microsoft.com/office/drawing/2014/chart" uri="{C3380CC4-5D6E-409C-BE32-E72D297353CC}">
                <c16:uniqueId val="{00000003-1522-450E-A3CB-464829A4D8F9}"/>
              </c:ext>
            </c:extLst>
          </c:dPt>
          <c:dPt>
            <c:idx val="3"/>
            <c:invertIfNegative val="0"/>
            <c:bubble3D val="0"/>
            <c:spPr>
              <a:solidFill>
                <a:srgbClr val="1F497D">
                  <a:lumMod val="20000"/>
                  <a:lumOff val="80000"/>
                </a:srgbClr>
              </a:solidFill>
              <a:ln>
                <a:solidFill>
                  <a:sysClr val="windowText" lastClr="000000"/>
                </a:solidFill>
              </a:ln>
            </c:spPr>
            <c:extLst>
              <c:ext xmlns:c16="http://schemas.microsoft.com/office/drawing/2014/chart" uri="{C3380CC4-5D6E-409C-BE32-E72D297353CC}">
                <c16:uniqueId val="{00000005-1522-450E-A3CB-464829A4D8F9}"/>
              </c:ext>
            </c:extLst>
          </c:dPt>
          <c:dPt>
            <c:idx val="4"/>
            <c:invertIfNegative val="0"/>
            <c:bubble3D val="0"/>
            <c:extLst>
              <c:ext xmlns:c16="http://schemas.microsoft.com/office/drawing/2014/chart" uri="{C3380CC4-5D6E-409C-BE32-E72D297353CC}">
                <c16:uniqueId val="{00000006-1522-450E-A3CB-464829A4D8F9}"/>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
                  <c:v>1</c:v>
                </c:pt>
                <c:pt idx="1">
                  <c:v>0.80830000000000002</c:v>
                </c:pt>
                <c:pt idx="2">
                  <c:v>0.75080000000000002</c:v>
                </c:pt>
                <c:pt idx="3">
                  <c:v>0.70540000000000003</c:v>
                </c:pt>
              </c:numCache>
            </c:numRef>
          </c:val>
          <c:extLst>
            <c:ext xmlns:c16="http://schemas.microsoft.com/office/drawing/2014/chart" uri="{C3380CC4-5D6E-409C-BE32-E72D297353CC}">
              <c16:uniqueId val="{00000008-1522-450E-A3CB-464829A4D8F9}"/>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GBMSM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69925320126283974"/>
        </c:manualLayout>
      </c:layout>
      <c:barChart>
        <c:barDir val="col"/>
        <c:grouping val="clustered"/>
        <c:varyColors val="0"/>
        <c:ser>
          <c:idx val="0"/>
          <c:order val="0"/>
          <c:tx>
            <c:strRef>
              <c:f>Sheet1!$B$2</c:f>
              <c:strCache>
                <c:ptCount val="1"/>
                <c:pt idx="0">
                  <c:v>Female</c:v>
                </c:pt>
              </c:strCache>
            </c:strRef>
          </c:tx>
          <c:spPr>
            <a:solidFill>
              <a:srgbClr val="6D2E75">
                <a:lumMod val="75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1522-450E-A3CB-464829A4D8F9}"/>
              </c:ext>
            </c:extLst>
          </c:dPt>
          <c:dPt>
            <c:idx val="2"/>
            <c:invertIfNegative val="0"/>
            <c:bubble3D val="0"/>
            <c:extLst>
              <c:ext xmlns:c16="http://schemas.microsoft.com/office/drawing/2014/chart" uri="{C3380CC4-5D6E-409C-BE32-E72D297353CC}">
                <c16:uniqueId val="{00000003-1522-450E-A3CB-464829A4D8F9}"/>
              </c:ext>
            </c:extLst>
          </c:dPt>
          <c:dPt>
            <c:idx val="3"/>
            <c:invertIfNegative val="0"/>
            <c:bubble3D val="0"/>
            <c:extLst>
              <c:ext xmlns:c16="http://schemas.microsoft.com/office/drawing/2014/chart" uri="{C3380CC4-5D6E-409C-BE32-E72D297353CC}">
                <c16:uniqueId val="{00000005-1522-450E-A3CB-464829A4D8F9}"/>
              </c:ext>
            </c:extLst>
          </c:dPt>
          <c:dPt>
            <c:idx val="4"/>
            <c:invertIfNegative val="0"/>
            <c:bubble3D val="0"/>
            <c:extLst>
              <c:ext xmlns:c16="http://schemas.microsoft.com/office/drawing/2014/chart" uri="{C3380CC4-5D6E-409C-BE32-E72D297353CC}">
                <c16:uniqueId val="{00000006-1522-450E-A3CB-464829A4D8F9}"/>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
                  <c:v>1</c:v>
                </c:pt>
                <c:pt idx="1">
                  <c:v>0.71840000000000004</c:v>
                </c:pt>
                <c:pt idx="2">
                  <c:v>0.64980000000000004</c:v>
                </c:pt>
                <c:pt idx="3">
                  <c:v>0.56679999999999997</c:v>
                </c:pt>
              </c:numCache>
            </c:numRef>
          </c:val>
          <c:extLst>
            <c:ext xmlns:c16="http://schemas.microsoft.com/office/drawing/2014/chart" uri="{C3380CC4-5D6E-409C-BE32-E72D297353CC}">
              <c16:uniqueId val="{00000008-1522-450E-A3CB-464829A4D8F9}"/>
            </c:ext>
          </c:extLst>
        </c:ser>
        <c:ser>
          <c:idx val="1"/>
          <c:order val="1"/>
          <c:tx>
            <c:strRef>
              <c:f>Sheet1!$C$2</c:f>
              <c:strCache>
                <c:ptCount val="1"/>
                <c:pt idx="0">
                  <c:v>Male</c:v>
                </c:pt>
              </c:strCache>
            </c:strRef>
          </c:tx>
          <c:spPr>
            <a:solidFill>
              <a:srgbClr val="1F497D">
                <a:lumMod val="40000"/>
                <a:lumOff val="6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2-F6B7-409D-B03E-64573AD7D411}"/>
              </c:ext>
            </c:extLst>
          </c:dPt>
          <c:dPt>
            <c:idx val="2"/>
            <c:invertIfNegative val="0"/>
            <c:bubble3D val="0"/>
            <c:extLst>
              <c:ext xmlns:c16="http://schemas.microsoft.com/office/drawing/2014/chart" uri="{C3380CC4-5D6E-409C-BE32-E72D297353CC}">
                <c16:uniqueId val="{00000003-F6B7-409D-B03E-64573AD7D411}"/>
              </c:ext>
            </c:extLst>
          </c:dPt>
          <c:dPt>
            <c:idx val="3"/>
            <c:invertIfNegative val="0"/>
            <c:bubble3D val="0"/>
            <c:extLst>
              <c:ext xmlns:c16="http://schemas.microsoft.com/office/drawing/2014/chart" uri="{C3380CC4-5D6E-409C-BE32-E72D297353CC}">
                <c16:uniqueId val="{00000004-F6B7-409D-B03E-64573AD7D411}"/>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Sheet1!$C$3:$C$6</c:f>
              <c:numCache>
                <c:formatCode>General</c:formatCode>
                <c:ptCount val="4"/>
                <c:pt idx="0" formatCode="#,##0.000">
                  <c:v>1</c:v>
                </c:pt>
                <c:pt idx="1">
                  <c:v>0.61860000000000004</c:v>
                </c:pt>
                <c:pt idx="2">
                  <c:v>0.57199999999999995</c:v>
                </c:pt>
                <c:pt idx="3">
                  <c:v>0.50419999999999998</c:v>
                </c:pt>
              </c:numCache>
            </c:numRef>
          </c:val>
          <c:extLst>
            <c:ext xmlns:c16="http://schemas.microsoft.com/office/drawing/2014/chart" uri="{C3380CC4-5D6E-409C-BE32-E72D297353CC}">
              <c16:uniqueId val="{00000000-F6B7-409D-B03E-64573AD7D411}"/>
            </c:ext>
          </c:extLst>
        </c:ser>
        <c:ser>
          <c:idx val="2"/>
          <c:order val="2"/>
          <c:tx>
            <c:strRef>
              <c:f>Sheet1!$D$2</c:f>
              <c:strCache>
                <c:ptCount val="1"/>
                <c:pt idx="0">
                  <c:v>Transgender</c:v>
                </c:pt>
              </c:strCache>
            </c:strRef>
          </c:tx>
          <c:invertIfNegative val="0"/>
          <c:dLbls>
            <c:delete val="1"/>
          </c:dLbls>
          <c:cat>
            <c:strRef>
              <c:f>Sheet1!$A$3:$A$6</c:f>
              <c:strCache>
                <c:ptCount val="4"/>
                <c:pt idx="0">
                  <c:v>Diagnosed &amp; Reported*</c:v>
                </c:pt>
                <c:pt idx="1">
                  <c:v>At Least 1 Care Visit **</c:v>
                </c:pt>
                <c:pt idx="2">
                  <c:v>Retained in Care***</c:v>
                </c:pt>
                <c:pt idx="3">
                  <c:v>Virally Suppressed^</c:v>
                </c:pt>
              </c:strCache>
            </c:strRef>
          </c:cat>
          <c:val>
            <c:numRef>
              <c:f>Sheet1!$D$3:$D$6</c:f>
              <c:numCache>
                <c:formatCode>#,##0.000</c:formatCode>
                <c:ptCount val="4"/>
                <c:pt idx="0">
                  <c:v>0</c:v>
                </c:pt>
                <c:pt idx="1">
                  <c:v>0</c:v>
                </c:pt>
                <c:pt idx="2">
                  <c:v>0</c:v>
                </c:pt>
                <c:pt idx="3">
                  <c:v>0</c:v>
                </c:pt>
              </c:numCache>
            </c:numRef>
          </c:val>
          <c:extLst>
            <c:ext xmlns:c16="http://schemas.microsoft.com/office/drawing/2014/chart" uri="{C3380CC4-5D6E-409C-BE32-E72D297353CC}">
              <c16:uniqueId val="{0000000D-1554-48EE-8CC8-B62298DBE519}"/>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 with Other Risk</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layout>
        <c:manualLayout>
          <c:xMode val="edge"/>
          <c:yMode val="edge"/>
          <c:x val="0.43478789021105213"/>
          <c:y val="3.8083741704450537E-2"/>
          <c:w val="0.43084483417732383"/>
          <c:h val="8.3682563362720411E-2"/>
        </c:manualLayout>
      </c:layout>
      <c:overlay val="0"/>
      <c:txPr>
        <a:bodyPr/>
        <a:lstStyle/>
        <a:p>
          <a:pPr>
            <a:defRPr sz="1600" b="1"/>
          </a:pPr>
          <a:endParaRPr lang="en-US"/>
        </a:p>
      </c:txPr>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8631463592824091"/>
        </c:manualLayout>
      </c:layout>
      <c:barChart>
        <c:barDir val="col"/>
        <c:grouping val="clustered"/>
        <c:varyColors val="0"/>
        <c:ser>
          <c:idx val="0"/>
          <c:order val="0"/>
          <c:tx>
            <c:strRef>
              <c:f>Sheet1!$B$2</c:f>
              <c:strCache>
                <c:ptCount val="1"/>
                <c:pt idx="0">
                  <c:v>Totals</c:v>
                </c:pt>
              </c:strCache>
            </c:strRef>
          </c:tx>
          <c:spPr>
            <a:solidFill>
              <a:srgbClr val="002060"/>
            </a:solidFill>
            <a:ln>
              <a:solidFill>
                <a:sysClr val="windowText" lastClr="000000"/>
              </a:solidFill>
            </a:ln>
          </c:spPr>
          <c:invertIfNegative val="0"/>
          <c:dPt>
            <c:idx val="1"/>
            <c:invertIfNegative val="0"/>
            <c:bubble3D val="0"/>
            <c:spPr>
              <a:solidFill>
                <a:sysClr val="windowText" lastClr="000000">
                  <a:lumMod val="65000"/>
                  <a:lumOff val="35000"/>
                </a:sysClr>
              </a:solidFill>
              <a:ln>
                <a:solidFill>
                  <a:sysClr val="windowText" lastClr="000000"/>
                </a:solidFill>
              </a:ln>
            </c:spPr>
            <c:extLst>
              <c:ext xmlns:c16="http://schemas.microsoft.com/office/drawing/2014/chart" uri="{C3380CC4-5D6E-409C-BE32-E72D297353CC}">
                <c16:uniqueId val="{00000001-5E4A-4ED3-BD11-9006172939F8}"/>
              </c:ext>
            </c:extLst>
          </c:dPt>
          <c:dPt>
            <c:idx val="2"/>
            <c:invertIfNegative val="0"/>
            <c:bubble3D val="0"/>
            <c:spPr>
              <a:solidFill>
                <a:srgbClr val="71C9C5">
                  <a:lumMod val="50000"/>
                </a:srgbClr>
              </a:solidFill>
              <a:ln>
                <a:solidFill>
                  <a:sysClr val="windowText" lastClr="000000"/>
                </a:solidFill>
              </a:ln>
            </c:spPr>
            <c:extLst>
              <c:ext xmlns:c16="http://schemas.microsoft.com/office/drawing/2014/chart" uri="{C3380CC4-5D6E-409C-BE32-E72D297353CC}">
                <c16:uniqueId val="{00000003-5E4A-4ED3-BD11-9006172939F8}"/>
              </c:ext>
            </c:extLst>
          </c:dPt>
          <c:dPt>
            <c:idx val="3"/>
            <c:invertIfNegative val="0"/>
            <c:bubble3D val="0"/>
            <c:spPr>
              <a:solidFill>
                <a:srgbClr val="6D2E75"/>
              </a:solidFill>
              <a:ln>
                <a:solidFill>
                  <a:sysClr val="windowText" lastClr="000000"/>
                </a:solidFill>
              </a:ln>
            </c:spPr>
            <c:extLst>
              <c:ext xmlns:c16="http://schemas.microsoft.com/office/drawing/2014/chart" uri="{C3380CC4-5D6E-409C-BE32-E72D297353CC}">
                <c16:uniqueId val="{00000005-5E4A-4ED3-BD11-9006172939F8}"/>
              </c:ext>
            </c:extLst>
          </c:dPt>
          <c:dPt>
            <c:idx val="4"/>
            <c:invertIfNegative val="0"/>
            <c:bubble3D val="0"/>
            <c:extLst>
              <c:ext xmlns:c16="http://schemas.microsoft.com/office/drawing/2014/chart" uri="{C3380CC4-5D6E-409C-BE32-E72D297353CC}">
                <c16:uniqueId val="{00000006-5E4A-4ED3-BD11-9006172939F8}"/>
              </c:ext>
            </c:extLst>
          </c:dPt>
          <c:dLbls>
            <c:dLbl>
              <c:idx val="0"/>
              <c:delete val="1"/>
              <c:extLst>
                <c:ext xmlns:c15="http://schemas.microsoft.com/office/drawing/2012/chart" uri="{CE6537A1-D6FC-4f65-9D91-7224C49458BB}"/>
                <c:ext xmlns:c16="http://schemas.microsoft.com/office/drawing/2014/chart" uri="{C3380CC4-5D6E-409C-BE32-E72D297353CC}">
                  <c16:uniqueId val="{00000000-0078-40C6-BEBF-563CD7EA39FB}"/>
                </c:ext>
              </c:extLst>
            </c:dLbl>
            <c:numFmt formatCode="0%" sourceLinked="0"/>
            <c:spPr>
              <a:noFill/>
              <a:ln>
                <a:noFill/>
              </a:ln>
              <a:effectLst/>
            </c:spPr>
            <c:txPr>
              <a:bodyPr wrap="square" lIns="38100" tIns="19050" rIns="38100" bIns="19050" anchor="ctr">
                <a:spAutoFit/>
              </a:bodyPr>
              <a:lstStyle/>
              <a:p>
                <a:pPr>
                  <a:defRPr sz="1600" b="1" i="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c:v>1</c:v>
                </c:pt>
                <c:pt idx="1">
                  <c:v>0.76820485462790078</c:v>
                </c:pt>
                <c:pt idx="2">
                  <c:v>0.71218991731128301</c:v>
                </c:pt>
                <c:pt idx="3">
                  <c:v>0.66615097359295816</c:v>
                </c:pt>
              </c:numCache>
            </c:numRef>
          </c:val>
          <c:extLst>
            <c:ext xmlns:c16="http://schemas.microsoft.com/office/drawing/2014/chart" uri="{C3380CC4-5D6E-409C-BE32-E72D297353CC}">
              <c16:uniqueId val="{00000007-5E4A-4ED3-BD11-9006172939F8}"/>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3176743506"/>
          <c:y val="9.1840428849647465E-2"/>
          <c:w val="0.83671573147951117"/>
          <c:h val="0.72053376122339041"/>
        </c:manualLayout>
      </c:layout>
      <c:barChart>
        <c:barDir val="col"/>
        <c:grouping val="clustered"/>
        <c:varyColors val="0"/>
        <c:ser>
          <c:idx val="0"/>
          <c:order val="0"/>
          <c:tx>
            <c:strRef>
              <c:f>Sheet1!$B$2</c:f>
              <c:strCache>
                <c:ptCount val="1"/>
                <c:pt idx="0">
                  <c:v>Female</c:v>
                </c:pt>
              </c:strCache>
            </c:strRef>
          </c:tx>
          <c:spPr>
            <a:solidFill>
              <a:srgbClr val="6D2E75">
                <a:lumMod val="75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1522-450E-A3CB-464829A4D8F9}"/>
              </c:ext>
            </c:extLst>
          </c:dPt>
          <c:dPt>
            <c:idx val="2"/>
            <c:invertIfNegative val="0"/>
            <c:bubble3D val="0"/>
            <c:extLst>
              <c:ext xmlns:c16="http://schemas.microsoft.com/office/drawing/2014/chart" uri="{C3380CC4-5D6E-409C-BE32-E72D297353CC}">
                <c16:uniqueId val="{00000003-1522-450E-A3CB-464829A4D8F9}"/>
              </c:ext>
            </c:extLst>
          </c:dPt>
          <c:dPt>
            <c:idx val="3"/>
            <c:invertIfNegative val="0"/>
            <c:bubble3D val="0"/>
            <c:extLst>
              <c:ext xmlns:c16="http://schemas.microsoft.com/office/drawing/2014/chart" uri="{C3380CC4-5D6E-409C-BE32-E72D297353CC}">
                <c16:uniqueId val="{00000005-1522-450E-A3CB-464829A4D8F9}"/>
              </c:ext>
            </c:extLst>
          </c:dPt>
          <c:dPt>
            <c:idx val="4"/>
            <c:invertIfNegative val="0"/>
            <c:bubble3D val="0"/>
            <c:extLst>
              <c:ext xmlns:c16="http://schemas.microsoft.com/office/drawing/2014/chart" uri="{C3380CC4-5D6E-409C-BE32-E72D297353CC}">
                <c16:uniqueId val="{00000006-1522-450E-A3CB-464829A4D8F9}"/>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
                  <c:v>1</c:v>
                </c:pt>
                <c:pt idx="1">
                  <c:v>0.73140000000000005</c:v>
                </c:pt>
                <c:pt idx="2">
                  <c:v>0.68279999999999996</c:v>
                </c:pt>
                <c:pt idx="3">
                  <c:v>0.63939999999999997</c:v>
                </c:pt>
              </c:numCache>
            </c:numRef>
          </c:val>
          <c:extLst>
            <c:ext xmlns:c16="http://schemas.microsoft.com/office/drawing/2014/chart" uri="{C3380CC4-5D6E-409C-BE32-E72D297353CC}">
              <c16:uniqueId val="{00000008-1522-450E-A3CB-464829A4D8F9}"/>
            </c:ext>
          </c:extLst>
        </c:ser>
        <c:ser>
          <c:idx val="1"/>
          <c:order val="1"/>
          <c:tx>
            <c:strRef>
              <c:f>Sheet1!$C$2</c:f>
              <c:strCache>
                <c:ptCount val="1"/>
                <c:pt idx="0">
                  <c:v>Male</c:v>
                </c:pt>
              </c:strCache>
            </c:strRef>
          </c:tx>
          <c:spPr>
            <a:solidFill>
              <a:srgbClr val="1F497D">
                <a:lumMod val="20000"/>
                <a:lumOff val="8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2-F6B7-409D-B03E-64573AD7D411}"/>
              </c:ext>
            </c:extLst>
          </c:dPt>
          <c:dPt>
            <c:idx val="2"/>
            <c:invertIfNegative val="0"/>
            <c:bubble3D val="0"/>
            <c:extLst>
              <c:ext xmlns:c16="http://schemas.microsoft.com/office/drawing/2014/chart" uri="{C3380CC4-5D6E-409C-BE32-E72D297353CC}">
                <c16:uniqueId val="{00000003-F6B7-409D-B03E-64573AD7D411}"/>
              </c:ext>
            </c:extLst>
          </c:dPt>
          <c:dPt>
            <c:idx val="3"/>
            <c:invertIfNegative val="0"/>
            <c:bubble3D val="0"/>
            <c:extLst>
              <c:ext xmlns:c16="http://schemas.microsoft.com/office/drawing/2014/chart" uri="{C3380CC4-5D6E-409C-BE32-E72D297353CC}">
                <c16:uniqueId val="{00000004-F6B7-409D-B03E-64573AD7D411}"/>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Sheet1!$C$3:$C$6</c:f>
              <c:numCache>
                <c:formatCode>General</c:formatCode>
                <c:ptCount val="4"/>
                <c:pt idx="0" formatCode="#,##0.000">
                  <c:v>1</c:v>
                </c:pt>
                <c:pt idx="1">
                  <c:v>0.67190000000000005</c:v>
                </c:pt>
                <c:pt idx="2">
                  <c:v>0.61770000000000003</c:v>
                </c:pt>
                <c:pt idx="3">
                  <c:v>0.57750000000000001</c:v>
                </c:pt>
              </c:numCache>
            </c:numRef>
          </c:val>
          <c:extLst>
            <c:ext xmlns:c16="http://schemas.microsoft.com/office/drawing/2014/chart" uri="{C3380CC4-5D6E-409C-BE32-E72D297353CC}">
              <c16:uniqueId val="{00000000-F6B7-409D-B03E-64573AD7D411}"/>
            </c:ext>
          </c:extLst>
        </c:ser>
        <c:ser>
          <c:idx val="2"/>
          <c:order val="2"/>
          <c:tx>
            <c:strRef>
              <c:f>Sheet1!$D$2</c:f>
              <c:strCache>
                <c:ptCount val="1"/>
                <c:pt idx="0">
                  <c:v>Transgender</c:v>
                </c:pt>
              </c:strCache>
            </c:strRef>
          </c:tx>
          <c:spPr>
            <a:solidFill>
              <a:srgbClr val="71C9C5">
                <a:lumMod val="50000"/>
              </a:srgbClr>
            </a:solidFill>
            <a:ln>
              <a:solidFill>
                <a:sysClr val="windowText" lastClr="000000"/>
              </a:solidFill>
            </a:ln>
          </c:spPr>
          <c:invertIfNegative val="0"/>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Sheet1!$D$3:$D$6</c:f>
              <c:numCache>
                <c:formatCode>General</c:formatCode>
                <c:ptCount val="4"/>
                <c:pt idx="0" formatCode="#,##0.000">
                  <c:v>1</c:v>
                </c:pt>
                <c:pt idx="1">
                  <c:v>0.81820000000000004</c:v>
                </c:pt>
                <c:pt idx="2">
                  <c:v>0.72729999999999995</c:v>
                </c:pt>
                <c:pt idx="3">
                  <c:v>0.70450000000000002</c:v>
                </c:pt>
              </c:numCache>
            </c:numRef>
          </c:val>
          <c:extLst>
            <c:ext xmlns:c16="http://schemas.microsoft.com/office/drawing/2014/chart" uri="{C3380CC4-5D6E-409C-BE32-E72D297353CC}">
              <c16:uniqueId val="{0000000D-CC2F-4E59-B327-0737B0E3D260}"/>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 with Unknown</a:t>
                </a:r>
                <a:r>
                  <a:rPr lang="en-US" sz="1400" baseline="0" dirty="0"/>
                  <a:t> Risk</a:t>
                </a:r>
                <a:endParaRPr lang="en-US" sz="1400" dirty="0"/>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layout>
        <c:manualLayout>
          <c:xMode val="edge"/>
          <c:yMode val="edge"/>
          <c:x val="0.43478789021105213"/>
          <c:y val="3.8083741704450537E-2"/>
          <c:w val="0.37696965966013896"/>
          <c:h val="7.9349125137123278E-2"/>
        </c:manualLayout>
      </c:layout>
      <c:overlay val="0"/>
      <c:txPr>
        <a:bodyPr/>
        <a:lstStyle/>
        <a:p>
          <a:pPr>
            <a:defRPr sz="1400" b="1"/>
          </a:pPr>
          <a:endParaRPr lang="en-US"/>
        </a:p>
      </c:txPr>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6.5425638754831067E-2"/>
          <c:w val="0.83671573147951117"/>
          <c:h val="0.68058357103843703"/>
        </c:manualLayout>
      </c:layout>
      <c:barChart>
        <c:barDir val="col"/>
        <c:grouping val="clustered"/>
        <c:varyColors val="0"/>
        <c:ser>
          <c:idx val="0"/>
          <c:order val="0"/>
          <c:tx>
            <c:strRef>
              <c:f>Sheet1!$B$2</c:f>
              <c:strCache>
                <c:ptCount val="1"/>
                <c:pt idx="0">
                  <c:v>Totals</c:v>
                </c:pt>
              </c:strCache>
            </c:strRef>
          </c:tx>
          <c:spPr>
            <a:solidFill>
              <a:srgbClr val="002060"/>
            </a:solidFill>
            <a:ln>
              <a:solidFill>
                <a:sysClr val="windowText" lastClr="000000"/>
              </a:solidFill>
            </a:ln>
          </c:spPr>
          <c:invertIfNegative val="0"/>
          <c:dPt>
            <c:idx val="0"/>
            <c:invertIfNegative val="0"/>
            <c:bubble3D val="0"/>
            <c:spPr>
              <a:solidFill>
                <a:srgbClr val="1F497D">
                  <a:lumMod val="20000"/>
                  <a:lumOff val="80000"/>
                </a:srgbClr>
              </a:solidFill>
              <a:ln>
                <a:solidFill>
                  <a:sysClr val="windowText" lastClr="000000"/>
                </a:solidFill>
              </a:ln>
            </c:spPr>
            <c:extLst>
              <c:ext xmlns:c16="http://schemas.microsoft.com/office/drawing/2014/chart" uri="{C3380CC4-5D6E-409C-BE32-E72D297353CC}">
                <c16:uniqueId val="{00000007-F24A-4B55-880E-CB4356ACE48B}"/>
              </c:ext>
            </c:extLst>
          </c:dPt>
          <c:dPt>
            <c:idx val="1"/>
            <c:invertIfNegative val="0"/>
            <c:bubble3D val="0"/>
            <c:spPr>
              <a:solidFill>
                <a:srgbClr val="FFFFFF">
                  <a:lumMod val="65000"/>
                </a:srgbClr>
              </a:solidFill>
              <a:ln>
                <a:solidFill>
                  <a:sysClr val="windowText" lastClr="000000"/>
                </a:solidFill>
              </a:ln>
            </c:spPr>
            <c:extLst>
              <c:ext xmlns:c16="http://schemas.microsoft.com/office/drawing/2014/chart" uri="{C3380CC4-5D6E-409C-BE32-E72D297353CC}">
                <c16:uniqueId val="{00000001-7C25-4A48-B975-11FB9C579508}"/>
              </c:ext>
            </c:extLst>
          </c:dPt>
          <c:dPt>
            <c:idx val="2"/>
            <c:invertIfNegative val="0"/>
            <c:bubble3D val="0"/>
            <c:spPr>
              <a:solidFill>
                <a:srgbClr val="71C9C5">
                  <a:lumMod val="75000"/>
                </a:srgbClr>
              </a:solidFill>
              <a:ln>
                <a:solidFill>
                  <a:sysClr val="windowText" lastClr="000000"/>
                </a:solidFill>
              </a:ln>
            </c:spPr>
            <c:extLst>
              <c:ext xmlns:c16="http://schemas.microsoft.com/office/drawing/2014/chart" uri="{C3380CC4-5D6E-409C-BE32-E72D297353CC}">
                <c16:uniqueId val="{00000003-7C25-4A48-B975-11FB9C579508}"/>
              </c:ext>
            </c:extLst>
          </c:dPt>
          <c:dPt>
            <c:idx val="3"/>
            <c:invertIfNegative val="0"/>
            <c:bubble3D val="0"/>
            <c:spPr>
              <a:solidFill>
                <a:srgbClr val="6D2E75">
                  <a:lumMod val="60000"/>
                  <a:lumOff val="40000"/>
                </a:srgbClr>
              </a:solidFill>
              <a:ln>
                <a:solidFill>
                  <a:sysClr val="windowText" lastClr="000000"/>
                </a:solidFill>
              </a:ln>
            </c:spPr>
            <c:extLst>
              <c:ext xmlns:c16="http://schemas.microsoft.com/office/drawing/2014/chart" uri="{C3380CC4-5D6E-409C-BE32-E72D297353CC}">
                <c16:uniqueId val="{00000005-7C25-4A48-B975-11FB9C579508}"/>
              </c:ext>
            </c:extLst>
          </c:dPt>
          <c:dPt>
            <c:idx val="4"/>
            <c:invertIfNegative val="0"/>
            <c:bubble3D val="0"/>
            <c:extLst>
              <c:ext xmlns:c16="http://schemas.microsoft.com/office/drawing/2014/chart" uri="{C3380CC4-5D6E-409C-BE32-E72D297353CC}">
                <c16:uniqueId val="{00000006-7C25-4A48-B975-11FB9C579508}"/>
              </c:ext>
            </c:extLst>
          </c:dPt>
          <c:dLbls>
            <c:numFmt formatCode="0%" sourceLinked="0"/>
            <c:spPr>
              <a:noFill/>
              <a:ln>
                <a:noFill/>
              </a:ln>
              <a:effectLst/>
            </c:spPr>
            <c:txPr>
              <a:bodyPr wrap="square" lIns="38100" tIns="19050" rIns="38100" bIns="19050" anchor="ctr">
                <a:spAutoFit/>
              </a:bodyPr>
              <a:lstStyle/>
              <a:p>
                <a:pPr>
                  <a:defRPr sz="1400" b="1" i="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Undiagnosed*</c:v>
                </c:pt>
                <c:pt idx="1">
                  <c:v>No Care Visit **</c:v>
                </c:pt>
                <c:pt idx="2">
                  <c:v>Not Retained in Care***</c:v>
                </c:pt>
                <c:pt idx="3">
                  <c:v>Not Virally Suppressed^</c:v>
                </c:pt>
              </c:strCache>
            </c:strRef>
          </c:cat>
          <c:val>
            <c:numRef>
              <c:f>Sheet1!$B$3:$B$6</c:f>
              <c:numCache>
                <c:formatCode>#,##0.00</c:formatCode>
                <c:ptCount val="4"/>
                <c:pt idx="0">
                  <c:v>0.12445848591465025</c:v>
                </c:pt>
                <c:pt idx="1">
                  <c:v>0.23</c:v>
                </c:pt>
                <c:pt idx="2">
                  <c:v>0.28999999999999998</c:v>
                </c:pt>
                <c:pt idx="3">
                  <c:v>0.33129220086930378</c:v>
                </c:pt>
              </c:numCache>
            </c:numRef>
          </c:val>
          <c:extLst>
            <c:ext xmlns:c16="http://schemas.microsoft.com/office/drawing/2014/chart" uri="{C3380CC4-5D6E-409C-BE32-E72D297353CC}">
              <c16:uniqueId val="{00000008-7C25-4A48-B975-11FB9C579508}"/>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t"/>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axMin"/>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2.1693681296838203E-2"/>
              <c:y val="5.5848660221836731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8631463592824091"/>
        </c:manualLayout>
      </c:layout>
      <c:barChart>
        <c:barDir val="col"/>
        <c:grouping val="clustered"/>
        <c:varyColors val="0"/>
        <c:ser>
          <c:idx val="0"/>
          <c:order val="0"/>
          <c:tx>
            <c:strRef>
              <c:f>Sheet1!$B$2</c:f>
              <c:strCache>
                <c:ptCount val="1"/>
                <c:pt idx="0">
                  <c:v>Totals</c:v>
                </c:pt>
              </c:strCache>
            </c:strRef>
          </c:tx>
          <c:spPr>
            <a:solidFill>
              <a:srgbClr val="002060"/>
            </a:solidFill>
            <a:ln>
              <a:solidFill>
                <a:sysClr val="windowText" lastClr="000000"/>
              </a:solidFill>
            </a:ln>
          </c:spPr>
          <c:invertIfNegative val="0"/>
          <c:dPt>
            <c:idx val="1"/>
            <c:invertIfNegative val="0"/>
            <c:bubble3D val="0"/>
            <c:spPr>
              <a:solidFill>
                <a:sysClr val="windowText" lastClr="000000">
                  <a:lumMod val="65000"/>
                  <a:lumOff val="35000"/>
                </a:sysClr>
              </a:solidFill>
              <a:ln>
                <a:solidFill>
                  <a:sysClr val="windowText" lastClr="000000"/>
                </a:solidFill>
              </a:ln>
            </c:spPr>
            <c:extLst>
              <c:ext xmlns:c16="http://schemas.microsoft.com/office/drawing/2014/chart" uri="{C3380CC4-5D6E-409C-BE32-E72D297353CC}">
                <c16:uniqueId val="{00000001-5E4A-4ED3-BD11-9006172939F8}"/>
              </c:ext>
            </c:extLst>
          </c:dPt>
          <c:dPt>
            <c:idx val="2"/>
            <c:invertIfNegative val="0"/>
            <c:bubble3D val="0"/>
            <c:spPr>
              <a:solidFill>
                <a:srgbClr val="71C9C5">
                  <a:lumMod val="50000"/>
                </a:srgbClr>
              </a:solidFill>
              <a:ln>
                <a:solidFill>
                  <a:sysClr val="windowText" lastClr="000000"/>
                </a:solidFill>
              </a:ln>
            </c:spPr>
            <c:extLst>
              <c:ext xmlns:c16="http://schemas.microsoft.com/office/drawing/2014/chart" uri="{C3380CC4-5D6E-409C-BE32-E72D297353CC}">
                <c16:uniqueId val="{00000003-5E4A-4ED3-BD11-9006172939F8}"/>
              </c:ext>
            </c:extLst>
          </c:dPt>
          <c:dPt>
            <c:idx val="3"/>
            <c:invertIfNegative val="0"/>
            <c:bubble3D val="0"/>
            <c:spPr>
              <a:solidFill>
                <a:srgbClr val="6D2E75"/>
              </a:solidFill>
              <a:ln>
                <a:solidFill>
                  <a:sysClr val="windowText" lastClr="000000"/>
                </a:solidFill>
              </a:ln>
            </c:spPr>
            <c:extLst>
              <c:ext xmlns:c16="http://schemas.microsoft.com/office/drawing/2014/chart" uri="{C3380CC4-5D6E-409C-BE32-E72D297353CC}">
                <c16:uniqueId val="{00000005-5E4A-4ED3-BD11-9006172939F8}"/>
              </c:ext>
            </c:extLst>
          </c:dPt>
          <c:dPt>
            <c:idx val="4"/>
            <c:invertIfNegative val="0"/>
            <c:bubble3D val="0"/>
            <c:extLst>
              <c:ext xmlns:c16="http://schemas.microsoft.com/office/drawing/2014/chart" uri="{C3380CC4-5D6E-409C-BE32-E72D297353CC}">
                <c16:uniqueId val="{00000006-5E4A-4ED3-BD11-9006172939F8}"/>
              </c:ext>
            </c:extLst>
          </c:dPt>
          <c:dLbls>
            <c:numFmt formatCode="0%" sourceLinked="0"/>
            <c:spPr>
              <a:noFill/>
              <a:ln>
                <a:noFill/>
              </a:ln>
              <a:effectLst/>
            </c:spPr>
            <c:txPr>
              <a:bodyPr wrap="square" lIns="38100" tIns="19050" rIns="38100" bIns="19050" anchor="ctr">
                <a:spAutoFit/>
              </a:bodyPr>
              <a:lstStyle/>
              <a:p>
                <a:pPr>
                  <a:defRPr sz="1600" b="1" i="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
                  <c:v>0.90796803100024215</c:v>
                </c:pt>
                <c:pt idx="1">
                  <c:v>0.76820485462790078</c:v>
                </c:pt>
                <c:pt idx="2">
                  <c:v>0.72318800000000005</c:v>
                </c:pt>
                <c:pt idx="3">
                  <c:v>0.66615097359295816</c:v>
                </c:pt>
              </c:numCache>
            </c:numRef>
          </c:val>
          <c:extLst>
            <c:ext xmlns:c16="http://schemas.microsoft.com/office/drawing/2014/chart" uri="{C3380CC4-5D6E-409C-BE32-E72D297353CC}">
              <c16:uniqueId val="{00000007-5E4A-4ED3-BD11-9006172939F8}"/>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923417134515858"/>
          <c:y val="0.10576557831422422"/>
          <c:w val="0.83671573147951117"/>
          <c:h val="0.79736430736213226"/>
        </c:manualLayout>
      </c:layout>
      <c:barChart>
        <c:barDir val="col"/>
        <c:grouping val="clustered"/>
        <c:varyColors val="0"/>
        <c:ser>
          <c:idx val="0"/>
          <c:order val="0"/>
          <c:tx>
            <c:strRef>
              <c:f>Sheet1!$B$2</c:f>
              <c:strCache>
                <c:ptCount val="1"/>
                <c:pt idx="0">
                  <c:v>North Carolina</c:v>
                </c:pt>
              </c:strCache>
            </c:strRef>
          </c:tx>
          <c:spPr>
            <a:solidFill>
              <a:schemeClr val="accent1"/>
            </a:solidFill>
            <a:ln>
              <a:noFill/>
            </a:ln>
            <a:effectLst/>
          </c:spPr>
          <c:invertIfNegative val="0"/>
          <c:dPt>
            <c:idx val="1"/>
            <c:invertIfNegative val="0"/>
            <c:bubble3D val="0"/>
            <c:spPr>
              <a:solidFill>
                <a:schemeClr val="accent1"/>
              </a:solidFill>
              <a:ln>
                <a:noFill/>
              </a:ln>
              <a:effectLst/>
            </c:spPr>
            <c:extLst>
              <c:ext xmlns:c16="http://schemas.microsoft.com/office/drawing/2014/chart" uri="{C3380CC4-5D6E-409C-BE32-E72D297353CC}">
                <c16:uniqueId val="{00000001-083C-4B3F-9C0C-C04B1B58A728}"/>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3-083C-4B3F-9C0C-C04B1B58A728}"/>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083C-4B3F-9C0C-C04B1B58A728}"/>
              </c:ext>
            </c:extLst>
          </c:dPt>
          <c:dPt>
            <c:idx val="4"/>
            <c:invertIfNegative val="0"/>
            <c:bubble3D val="0"/>
            <c:extLst>
              <c:ext xmlns:c16="http://schemas.microsoft.com/office/drawing/2014/chart" uri="{C3380CC4-5D6E-409C-BE32-E72D297353CC}">
                <c16:uniqueId val="{00000006-083C-4B3F-9C0C-C04B1B58A728}"/>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0000">
                  <c:v>0.90796803100024215</c:v>
                </c:pt>
                <c:pt idx="1">
                  <c:v>0.76820485462790078</c:v>
                </c:pt>
                <c:pt idx="2">
                  <c:v>0.71218991731128301</c:v>
                </c:pt>
                <c:pt idx="3">
                  <c:v>0.66615097359295816</c:v>
                </c:pt>
              </c:numCache>
            </c:numRef>
          </c:val>
          <c:extLst>
            <c:ext xmlns:c16="http://schemas.microsoft.com/office/drawing/2014/chart" uri="{C3380CC4-5D6E-409C-BE32-E72D297353CC}">
              <c16:uniqueId val="{00000008-083C-4B3F-9C0C-C04B1B58A728}"/>
            </c:ext>
          </c:extLst>
        </c:ser>
        <c:ser>
          <c:idx val="1"/>
          <c:order val="1"/>
          <c:tx>
            <c:strRef>
              <c:f>Sheet1!$C$2</c:f>
              <c:strCache>
                <c:ptCount val="1"/>
                <c:pt idx="0">
                  <c:v>United States</c:v>
                </c:pt>
              </c:strCache>
            </c:strRef>
          </c:tx>
          <c:spPr>
            <a:solidFill>
              <a:schemeClr val="accent3"/>
            </a:solidFill>
            <a:ln>
              <a:noFill/>
            </a:ln>
            <a:effectLst/>
          </c:spPr>
          <c:invertIfNegative val="0"/>
          <c:dPt>
            <c:idx val="1"/>
            <c:invertIfNegative val="0"/>
            <c:bubble3D val="0"/>
            <c:spPr>
              <a:solidFill>
                <a:schemeClr val="accent3"/>
              </a:solidFill>
              <a:ln>
                <a:noFill/>
              </a:ln>
              <a:effectLst/>
            </c:spPr>
            <c:extLst>
              <c:ext xmlns:c16="http://schemas.microsoft.com/office/drawing/2014/chart" uri="{C3380CC4-5D6E-409C-BE32-E72D297353CC}">
                <c16:uniqueId val="{0000000B-083C-4B3F-9C0C-C04B1B58A728}"/>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C-083C-4B3F-9C0C-C04B1B58A728}"/>
              </c:ext>
            </c:extLst>
          </c:dPt>
          <c:dPt>
            <c:idx val="3"/>
            <c:invertIfNegative val="0"/>
            <c:bubble3D val="0"/>
            <c:spPr>
              <a:solidFill>
                <a:schemeClr val="accent3"/>
              </a:solidFill>
              <a:ln>
                <a:noFill/>
              </a:ln>
              <a:effectLst/>
            </c:spPr>
            <c:extLst>
              <c:ext xmlns:c16="http://schemas.microsoft.com/office/drawing/2014/chart" uri="{C3380CC4-5D6E-409C-BE32-E72D297353CC}">
                <c16:uniqueId val="{0000000D-083C-4B3F-9C0C-C04B1B58A728}"/>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Sheet1!$A$3:$A$6</c:f>
              <c:strCache>
                <c:ptCount val="4"/>
                <c:pt idx="0">
                  <c:v>Diagnosed &amp; Reported*</c:v>
                </c:pt>
                <c:pt idx="1">
                  <c:v>At Least 1 Care Visit **</c:v>
                </c:pt>
                <c:pt idx="2">
                  <c:v>Retained in Care***</c:v>
                </c:pt>
                <c:pt idx="3">
                  <c:v>Virally Suppressed^</c:v>
                </c:pt>
              </c:strCache>
            </c:strRef>
          </c:cat>
          <c:val>
            <c:numRef>
              <c:f>Sheet1!$C$3:$C$6</c:f>
              <c:numCache>
                <c:formatCode>General</c:formatCode>
                <c:ptCount val="4"/>
                <c:pt idx="0">
                  <c:v>0.86799999999999999</c:v>
                </c:pt>
                <c:pt idx="1">
                  <c:v>0.81599999999999995</c:v>
                </c:pt>
                <c:pt idx="3">
                  <c:v>0.65900000000000003</c:v>
                </c:pt>
              </c:numCache>
            </c:numRef>
          </c:val>
          <c:extLst>
            <c:ext xmlns:c16="http://schemas.microsoft.com/office/drawing/2014/chart" uri="{C3380CC4-5D6E-409C-BE32-E72D297353CC}">
              <c16:uniqueId val="{00000009-083C-4B3F-9C0C-C04B1B58A728}"/>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noFill/>
          <a:ln w="6350" cap="flat" cmpd="sng" algn="ctr">
            <a:solidFill>
              <a:sysClr val="windowText" lastClr="000000"/>
            </a:solidFill>
            <a:prstDash val="solid"/>
            <a:round/>
          </a:ln>
          <a:effectLst/>
        </c:spPr>
        <c:txPr>
          <a:bodyPr rot="-60000000" spcFirstLastPara="1" vertOverflow="ellipsis" vert="horz" wrap="square" anchor="ctr" anchorCtr="1"/>
          <a:lstStyle/>
          <a:p>
            <a:pPr>
              <a:defRPr sz="110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crossAx val="105463168"/>
        <c:crosses val="autoZero"/>
        <c:auto val="1"/>
        <c:lblAlgn val="ctr"/>
        <c:lblOffset val="100"/>
        <c:noMultiLvlLbl val="0"/>
      </c:catAx>
      <c:valAx>
        <c:axId val="105463168"/>
        <c:scaling>
          <c:orientation val="minMax"/>
          <c:max val="1"/>
        </c:scaling>
        <c:delete val="0"/>
        <c:axPos val="l"/>
        <c:majorGridlines>
          <c:spPr>
            <a:ln w="6350" cap="flat" cmpd="sng" algn="ctr">
              <a:noFill/>
              <a:prstDash val="solid"/>
              <a:round/>
            </a:ln>
            <a:effectLst/>
          </c:spPr>
        </c:majorGridlines>
        <c:title>
          <c:tx>
            <c:rich>
              <a:bodyPr rot="-5400000" spcFirstLastPara="1" vertOverflow="ellipsis" vert="horz" wrap="square" anchor="ctr" anchorCtr="1"/>
              <a:lstStyle/>
              <a:p>
                <a:pPr>
                  <a:defRPr sz="1400" b="1" i="0" u="none" strike="noStrike" kern="1200" baseline="0">
                    <a:solidFill>
                      <a:schemeClr val="tx1"/>
                    </a:solidFill>
                    <a:latin typeface="Candara" panose="020E0502030303020204" pitchFamily="34" charset="0"/>
                    <a:ea typeface="+mn-ea"/>
                    <a:cs typeface="Arial" panose="020B0604020202020204" pitchFamily="34" charset="0"/>
                  </a:defRPr>
                </a:pPr>
                <a:r>
                  <a:rPr lang="en-US" sz="1400" dirty="0"/>
                  <a:t>Percent of People Living with HIV in NC</a:t>
                </a:r>
              </a:p>
            </c:rich>
          </c:tx>
          <c:layout>
            <c:manualLayout>
              <c:xMode val="edge"/>
              <c:yMode val="edge"/>
              <c:x val="1.3985599773001348E-2"/>
              <c:y val="6.1400127131639504E-2"/>
            </c:manualLayout>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title>
        <c:numFmt formatCode="0%" sourceLinked="0"/>
        <c:majorTickMark val="out"/>
        <c:minorTickMark val="none"/>
        <c:tickLblPos val="nextTo"/>
        <c:spPr>
          <a:noFill/>
          <a:ln w="6350" cap="flat" cmpd="sng" algn="ctr">
            <a:solidFill>
              <a:sysClr val="windowText" lastClr="000000"/>
            </a:solidFill>
            <a:prstDash val="solid"/>
            <a:round/>
          </a:ln>
          <a:effectLst/>
        </c:spPr>
        <c:txPr>
          <a:bodyPr rot="-60000000" spcFirstLastPara="1" vertOverflow="ellipsis" vert="horz" wrap="square" anchor="ctr" anchorCtr="1"/>
          <a:lstStyle/>
          <a:p>
            <a:pPr>
              <a:defRPr sz="110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crossAx val="10546163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05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legend>
    <c:plotVisOnly val="1"/>
    <c:dispBlanksAs val="gap"/>
    <c:showDLblsOverMax val="0"/>
  </c:chart>
  <c:spPr>
    <a:noFill/>
    <a:ln w="6350" cap="flat" cmpd="sng" algn="ctr">
      <a:noFill/>
      <a:prstDash val="solid"/>
      <a:miter lim="800000"/>
    </a:ln>
    <a:effectLst/>
  </c:spPr>
  <c:txPr>
    <a:bodyPr/>
    <a:lstStyle/>
    <a:p>
      <a:pPr>
        <a:defRPr>
          <a:latin typeface="Candara" panose="020E0502030303020204" pitchFamily="34" charset="0"/>
          <a:cs typeface="Arial" panose="020B0604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110549533761638"/>
          <c:y val="8.2148332943530605E-2"/>
          <c:w val="0.87899447090953364"/>
          <c:h val="0.71458700015439236"/>
        </c:manualLayout>
      </c:layout>
      <c:barChart>
        <c:barDir val="col"/>
        <c:grouping val="clustered"/>
        <c:varyColors val="0"/>
        <c:ser>
          <c:idx val="0"/>
          <c:order val="0"/>
          <c:tx>
            <c:strRef>
              <c:f>Sheet1!$B$1</c:f>
              <c:strCache>
                <c:ptCount val="1"/>
                <c:pt idx="0">
                  <c:v>2021</c:v>
                </c:pt>
              </c:strCache>
            </c:strRef>
          </c:tx>
          <c:spPr>
            <a:solidFill>
              <a:srgbClr val="002060"/>
            </a:solidFill>
          </c:spPr>
          <c:invertIfNegative val="0"/>
          <c:dPt>
            <c:idx val="1"/>
            <c:invertIfNegative val="0"/>
            <c:bubble3D val="0"/>
            <c:spPr>
              <a:solidFill>
                <a:srgbClr val="1F497D">
                  <a:lumMod val="20000"/>
                  <a:lumOff val="80000"/>
                </a:srgbClr>
              </a:solidFill>
            </c:spPr>
            <c:extLst>
              <c:ext xmlns:c16="http://schemas.microsoft.com/office/drawing/2014/chart" uri="{C3380CC4-5D6E-409C-BE32-E72D297353CC}">
                <c16:uniqueId val="{00000001-179D-4627-9055-04A88B10F281}"/>
              </c:ext>
            </c:extLst>
          </c:dPt>
          <c:dPt>
            <c:idx val="2"/>
            <c:invertIfNegative val="0"/>
            <c:bubble3D val="0"/>
            <c:spPr>
              <a:solidFill>
                <a:srgbClr val="1F497D">
                  <a:lumMod val="20000"/>
                  <a:lumOff val="80000"/>
                </a:srgbClr>
              </a:solidFill>
            </c:spPr>
            <c:extLst>
              <c:ext xmlns:c16="http://schemas.microsoft.com/office/drawing/2014/chart" uri="{C3380CC4-5D6E-409C-BE32-E72D297353CC}">
                <c16:uniqueId val="{00000003-179D-4627-9055-04A88B10F281}"/>
              </c:ext>
            </c:extLst>
          </c:dPt>
          <c:dPt>
            <c:idx val="3"/>
            <c:invertIfNegative val="0"/>
            <c:bubble3D val="0"/>
            <c:spPr>
              <a:solidFill>
                <a:srgbClr val="1F497D">
                  <a:lumMod val="20000"/>
                  <a:lumOff val="80000"/>
                </a:srgbClr>
              </a:solidFill>
            </c:spPr>
            <c:extLst>
              <c:ext xmlns:c16="http://schemas.microsoft.com/office/drawing/2014/chart" uri="{C3380CC4-5D6E-409C-BE32-E72D297353CC}">
                <c16:uniqueId val="{00000005-179D-4627-9055-04A88B10F281}"/>
              </c:ext>
            </c:extLst>
          </c:dPt>
          <c:dPt>
            <c:idx val="4"/>
            <c:invertIfNegative val="0"/>
            <c:bubble3D val="0"/>
            <c:spPr>
              <a:solidFill>
                <a:srgbClr val="9BBB59">
                  <a:lumMod val="50000"/>
                </a:srgbClr>
              </a:solidFill>
            </c:spPr>
            <c:extLst>
              <c:ext xmlns:c16="http://schemas.microsoft.com/office/drawing/2014/chart" uri="{C3380CC4-5D6E-409C-BE32-E72D297353CC}">
                <c16:uniqueId val="{00000007-179D-4627-9055-04A88B10F281}"/>
              </c:ext>
            </c:extLst>
          </c:dPt>
          <c:dPt>
            <c:idx val="5"/>
            <c:invertIfNegative val="0"/>
            <c:bubble3D val="0"/>
            <c:spPr>
              <a:solidFill>
                <a:srgbClr val="9BBB59">
                  <a:lumMod val="50000"/>
                </a:srgbClr>
              </a:solidFill>
            </c:spPr>
            <c:extLst>
              <c:ext xmlns:c16="http://schemas.microsoft.com/office/drawing/2014/chart" uri="{C3380CC4-5D6E-409C-BE32-E72D297353CC}">
                <c16:uniqueId val="{00000009-179D-4627-9055-04A88B10F281}"/>
              </c:ext>
            </c:extLst>
          </c:dPt>
          <c:dLbls>
            <c:delete val="1"/>
          </c:dLbls>
          <c:cat>
            <c:strRef>
              <c:f>Sheet1!$A$2:$A$6</c:f>
              <c:strCache>
                <c:ptCount val="5"/>
                <c:pt idx="0">
                  <c:v>Diagnosed 
&amp; Reported*</c:v>
                </c:pt>
                <c:pt idx="1">
                  <c:v>Linked to Care
 within 1 Month**</c:v>
                </c:pt>
                <c:pt idx="2">
                  <c:v>Linked to Care
within 3 Months**</c:v>
                </c:pt>
                <c:pt idx="3">
                  <c:v>Linked to Care 
within 6 Months**</c:v>
                </c:pt>
                <c:pt idx="4">
                  <c:v>Virally Suppressed^</c:v>
                </c:pt>
              </c:strCache>
            </c:strRef>
          </c:cat>
          <c:val>
            <c:numRef>
              <c:f>Sheet1!$B$2:$B$6</c:f>
              <c:numCache>
                <c:formatCode>#,##0</c:formatCode>
                <c:ptCount val="5"/>
                <c:pt idx="0">
                  <c:v>1410</c:v>
                </c:pt>
                <c:pt idx="1">
                  <c:v>1031</c:v>
                </c:pt>
                <c:pt idx="2">
                  <c:v>1243</c:v>
                </c:pt>
                <c:pt idx="3">
                  <c:v>1292</c:v>
                </c:pt>
                <c:pt idx="4">
                  <c:v>1133</c:v>
                </c:pt>
              </c:numCache>
            </c:numRef>
          </c:val>
          <c:extLst>
            <c:ext xmlns:c16="http://schemas.microsoft.com/office/drawing/2014/chart" uri="{C3380CC4-5D6E-409C-BE32-E72D297353CC}">
              <c16:uniqueId val="{0000000B-179D-4627-9055-04A88B10F281}"/>
            </c:ext>
          </c:extLst>
        </c:ser>
        <c:dLbls>
          <c:dLblPos val="outEnd"/>
          <c:showLegendKey val="0"/>
          <c:showVal val="1"/>
          <c:showCatName val="0"/>
          <c:showSerName val="0"/>
          <c:showPercent val="0"/>
          <c:showBubbleSize val="0"/>
        </c:dLbls>
        <c:gapWidth val="150"/>
        <c:axId val="17021568"/>
        <c:axId val="17027456"/>
      </c:barChart>
      <c:catAx>
        <c:axId val="17021568"/>
        <c:scaling>
          <c:orientation val="minMax"/>
        </c:scaling>
        <c:delete val="0"/>
        <c:axPos val="b"/>
        <c:numFmt formatCode="General" sourceLinked="0"/>
        <c:majorTickMark val="out"/>
        <c:minorTickMark val="none"/>
        <c:tickLblPos val="nextTo"/>
        <c:spPr>
          <a:ln>
            <a:solidFill>
              <a:sysClr val="windowText" lastClr="000000"/>
            </a:solidFill>
          </a:ln>
        </c:spPr>
        <c:txPr>
          <a:bodyPr/>
          <a:lstStyle/>
          <a:p>
            <a:pPr>
              <a:defRPr b="1"/>
            </a:pPr>
            <a:endParaRPr lang="en-US"/>
          </a:p>
        </c:txPr>
        <c:crossAx val="17027456"/>
        <c:crosses val="autoZero"/>
        <c:auto val="1"/>
        <c:lblAlgn val="ctr"/>
        <c:lblOffset val="100"/>
        <c:noMultiLvlLbl val="0"/>
      </c:catAx>
      <c:valAx>
        <c:axId val="17027456"/>
        <c:scaling>
          <c:orientation val="minMax"/>
        </c:scaling>
        <c:delete val="0"/>
        <c:axPos val="l"/>
        <c:majorGridlines>
          <c:spPr>
            <a:ln>
              <a:noFill/>
            </a:ln>
          </c:spPr>
        </c:majorGridlines>
        <c:title>
          <c:tx>
            <c:rich>
              <a:bodyPr rot="-5400000" vert="horz"/>
              <a:lstStyle/>
              <a:p>
                <a:pPr>
                  <a:defRPr sz="1400"/>
                </a:pPr>
                <a:r>
                  <a:rPr lang="en-US" sz="1400"/>
                  <a:t>Number of Newly Diagnosed HIV</a:t>
                </a:r>
              </a:p>
            </c:rich>
          </c:tx>
          <c:layout>
            <c:manualLayout>
              <c:xMode val="edge"/>
              <c:yMode val="edge"/>
              <c:x val="1.9160473034649371E-2"/>
              <c:y val="0.16073529411764706"/>
            </c:manualLayout>
          </c:layout>
          <c:overlay val="0"/>
        </c:title>
        <c:numFmt formatCode="#,##0" sourceLinked="1"/>
        <c:majorTickMark val="out"/>
        <c:minorTickMark val="none"/>
        <c:tickLblPos val="nextTo"/>
        <c:spPr>
          <a:ln>
            <a:solidFill>
              <a:sysClr val="windowText" lastClr="000000"/>
            </a:solidFill>
          </a:ln>
        </c:spPr>
        <c:txPr>
          <a:bodyPr/>
          <a:lstStyle/>
          <a:p>
            <a:pPr>
              <a:defRPr b="1"/>
            </a:pPr>
            <a:endParaRPr lang="en-US"/>
          </a:p>
        </c:txPr>
        <c:crossAx val="17021568"/>
        <c:crosses val="autoZero"/>
        <c:crossBetween val="between"/>
      </c:valAx>
      <c:spPr>
        <a:ln>
          <a:noFill/>
        </a:ln>
      </c:spPr>
    </c:plotArea>
    <c:plotVisOnly val="1"/>
    <c:dispBlanksAs val="gap"/>
    <c:showDLblsOverMax val="0"/>
  </c:chart>
  <c:spPr>
    <a:ln>
      <a:noFill/>
    </a:ln>
  </c:spPr>
  <c:txPr>
    <a:bodyPr/>
    <a:lstStyle/>
    <a:p>
      <a:pPr>
        <a:defRPr sz="1200">
          <a:latin typeface="Candara" panose="020E0502030303020204" pitchFamily="34" charset="0"/>
          <a:cs typeface="Arial" panose="020B0604020202020204" pitchFamily="34" charset="0"/>
        </a:defRPr>
      </a:pPr>
      <a:endParaRPr lang="en-US"/>
    </a:p>
  </c:tx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90% of all people living with HIV will know their HIV status.*</c:v>
                </c:pt>
                <c:pt idx="1">
                  <c:v>90% of all people living with HIV will be on anti-retroviral treatment (ART)**</c:v>
                </c:pt>
                <c:pt idx="2">
                  <c:v>90% of all people with diagnosed HIV infection and on ART will have viral suppression.^</c:v>
                </c:pt>
              </c:strCache>
            </c:strRef>
          </c:cat>
          <c:val>
            <c:numRef>
              <c:f>Sheet1!$B$2:$B$4</c:f>
              <c:numCache>
                <c:formatCode>General</c:formatCode>
                <c:ptCount val="3"/>
                <c:pt idx="0">
                  <c:v>0.9</c:v>
                </c:pt>
                <c:pt idx="1">
                  <c:v>0.77</c:v>
                </c:pt>
                <c:pt idx="2">
                  <c:v>0.67</c:v>
                </c:pt>
              </c:numCache>
            </c:numRef>
          </c:val>
          <c:extLst>
            <c:ext xmlns:c16="http://schemas.microsoft.com/office/drawing/2014/chart" uri="{C3380CC4-5D6E-409C-BE32-E72D297353CC}">
              <c16:uniqueId val="{00000000-A196-4706-97B8-EA51CC84B1FE}"/>
            </c:ext>
          </c:extLst>
        </c:ser>
        <c:dLbls>
          <c:showLegendKey val="0"/>
          <c:showVal val="0"/>
          <c:showCatName val="0"/>
          <c:showSerName val="0"/>
          <c:showPercent val="0"/>
          <c:showBubbleSize val="0"/>
        </c:dLbls>
        <c:gapWidth val="219"/>
        <c:overlap val="-27"/>
        <c:axId val="190726552"/>
        <c:axId val="368806592"/>
      </c:barChart>
      <c:catAx>
        <c:axId val="19072655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68806592"/>
        <c:crosses val="autoZero"/>
        <c:auto val="1"/>
        <c:lblAlgn val="ctr"/>
        <c:lblOffset val="100"/>
        <c:noMultiLvlLbl val="0"/>
      </c:catAx>
      <c:valAx>
        <c:axId val="368806592"/>
        <c:scaling>
          <c:orientation val="minMax"/>
          <c:min val="0"/>
        </c:scaling>
        <c:delete val="0"/>
        <c:axPos val="l"/>
        <c:numFmt formatCode="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907265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8631463592824091"/>
        </c:manualLayout>
      </c:layout>
      <c:barChart>
        <c:barDir val="col"/>
        <c:grouping val="clustered"/>
        <c:varyColors val="0"/>
        <c:ser>
          <c:idx val="0"/>
          <c:order val="0"/>
          <c:tx>
            <c:strRef>
              <c:f>Sheet1!$B$2</c:f>
              <c:strCache>
                <c:ptCount val="1"/>
                <c:pt idx="0">
                  <c:v>Women</c:v>
                </c:pt>
              </c:strCache>
            </c:strRef>
          </c:tx>
          <c:spPr>
            <a:solidFill>
              <a:srgbClr val="6D2E75">
                <a:lumMod val="75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AD0E-43F5-9999-FA8BC1839D59}"/>
              </c:ext>
            </c:extLst>
          </c:dPt>
          <c:dPt>
            <c:idx val="2"/>
            <c:invertIfNegative val="0"/>
            <c:bubble3D val="0"/>
            <c:extLst>
              <c:ext xmlns:c16="http://schemas.microsoft.com/office/drawing/2014/chart" uri="{C3380CC4-5D6E-409C-BE32-E72D297353CC}">
                <c16:uniqueId val="{00000003-AD0E-43F5-9999-FA8BC1839D59}"/>
              </c:ext>
            </c:extLst>
          </c:dPt>
          <c:dPt>
            <c:idx val="3"/>
            <c:invertIfNegative val="0"/>
            <c:bubble3D val="0"/>
            <c:extLst>
              <c:ext xmlns:c16="http://schemas.microsoft.com/office/drawing/2014/chart" uri="{C3380CC4-5D6E-409C-BE32-E72D297353CC}">
                <c16:uniqueId val="{00000005-AD0E-43F5-9999-FA8BC1839D59}"/>
              </c:ext>
            </c:extLst>
          </c:dPt>
          <c:dPt>
            <c:idx val="4"/>
            <c:invertIfNegative val="0"/>
            <c:bubble3D val="0"/>
            <c:extLst>
              <c:ext xmlns:c16="http://schemas.microsoft.com/office/drawing/2014/chart" uri="{C3380CC4-5D6E-409C-BE32-E72D297353CC}">
                <c16:uniqueId val="{00000006-AD0E-43F5-9999-FA8BC1839D59}"/>
              </c:ext>
            </c:extLst>
          </c:dPt>
          <c:dLbls>
            <c:dLbl>
              <c:idx val="0"/>
              <c:delete val="1"/>
              <c:extLst>
                <c:ext xmlns:c15="http://schemas.microsoft.com/office/drawing/2012/chart" uri="{CE6537A1-D6FC-4f65-9D91-7224C49458BB}"/>
                <c:ext xmlns:c16="http://schemas.microsoft.com/office/drawing/2014/chart" uri="{C3380CC4-5D6E-409C-BE32-E72D297353CC}">
                  <c16:uniqueId val="{00000007-AD0E-43F5-9999-FA8BC1839D59}"/>
                </c:ext>
              </c:extLst>
            </c:dLbl>
            <c:dLbl>
              <c:idx val="1"/>
              <c:numFmt formatCode="#,###&quot;%&quot;" sourceLinked="0"/>
              <c:spPr>
                <a:noFill/>
                <a:ln>
                  <a:noFill/>
                </a:ln>
                <a:effectLst/>
              </c:spPr>
              <c:txPr>
                <a:bodyPr wrap="square" lIns="38100" tIns="19050" rIns="38100" bIns="19050" anchor="ctr">
                  <a:spAutoFit/>
                </a:bodyPr>
                <a:lstStyle/>
                <a:p>
                  <a:pPr>
                    <a:defRPr sz="1200" b="1"/>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1-AD0E-43F5-9999-FA8BC1839D59}"/>
                </c:ext>
              </c:extLst>
            </c:dLbl>
            <c:dLbl>
              <c:idx val="2"/>
              <c:numFmt formatCode="#,###&quot;%&quot;" sourceLinked="0"/>
              <c:spPr>
                <a:noFill/>
                <a:ln>
                  <a:noFill/>
                </a:ln>
                <a:effectLst/>
              </c:spPr>
              <c:txPr>
                <a:bodyPr wrap="square" lIns="38100" tIns="19050" rIns="38100" bIns="19050" anchor="ctr">
                  <a:spAutoFit/>
                </a:bodyPr>
                <a:lstStyle/>
                <a:p>
                  <a:pPr>
                    <a:defRPr sz="1200" b="1"/>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3-AD0E-43F5-9999-FA8BC1839D59}"/>
                </c:ext>
              </c:extLst>
            </c:dLbl>
            <c:dLbl>
              <c:idx val="3"/>
              <c:numFmt formatCode="#,###&quot;%&quot;" sourceLinked="0"/>
              <c:spPr>
                <a:noFill/>
                <a:ln>
                  <a:noFill/>
                </a:ln>
                <a:effectLst/>
              </c:spPr>
              <c:txPr>
                <a:bodyPr wrap="square" lIns="38100" tIns="19050" rIns="38100" bIns="19050" anchor="ctr">
                  <a:spAutoFit/>
                </a:bodyPr>
                <a:lstStyle/>
                <a:p>
                  <a:pPr>
                    <a:defRPr sz="1200" b="1"/>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5-AD0E-43F5-9999-FA8BC1839D59}"/>
                </c:ext>
              </c:extLst>
            </c:dLbl>
            <c:numFmt formatCode="#,###&quot;%&quot;" sourceLinked="0"/>
            <c:spPr>
              <a:noFill/>
              <a:ln>
                <a:noFill/>
              </a:ln>
              <a:effectLst/>
            </c:spPr>
            <c:txPr>
              <a:bodyPr wrap="square" lIns="38100" tIns="19050" rIns="38100" bIns="19050" anchor="ctr">
                <a:spAutoFit/>
              </a:bodyPr>
              <a:lstStyle/>
              <a:p>
                <a:pPr>
                  <a:defRPr sz="12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
                  <c:v>100</c:v>
                </c:pt>
                <c:pt idx="1">
                  <c:v>76.17</c:v>
                </c:pt>
                <c:pt idx="2">
                  <c:v>70.77</c:v>
                </c:pt>
                <c:pt idx="3">
                  <c:v>66.08</c:v>
                </c:pt>
              </c:numCache>
            </c:numRef>
          </c:val>
          <c:extLst>
            <c:ext xmlns:c16="http://schemas.microsoft.com/office/drawing/2014/chart" uri="{C3380CC4-5D6E-409C-BE32-E72D297353CC}">
              <c16:uniqueId val="{00000008-AD0E-43F5-9999-FA8BC1839D59}"/>
            </c:ext>
          </c:extLst>
        </c:ser>
        <c:ser>
          <c:idx val="1"/>
          <c:order val="1"/>
          <c:tx>
            <c:strRef>
              <c:f>Sheet1!$C$2</c:f>
              <c:strCache>
                <c:ptCount val="1"/>
                <c:pt idx="0">
                  <c:v>Men</c:v>
                </c:pt>
              </c:strCache>
            </c:strRef>
          </c:tx>
          <c:spPr>
            <a:solidFill>
              <a:srgbClr val="0070C0"/>
            </a:solidFill>
            <a:ln>
              <a:solidFill>
                <a:sysClr val="windowText" lastClr="000000"/>
              </a:solidFill>
            </a:ln>
          </c:spPr>
          <c:invertIfNegative val="0"/>
          <c:dPt>
            <c:idx val="0"/>
            <c:invertIfNegative val="0"/>
            <c:bubble3D val="0"/>
            <c:extLst>
              <c:ext xmlns:c16="http://schemas.microsoft.com/office/drawing/2014/chart" uri="{C3380CC4-5D6E-409C-BE32-E72D297353CC}">
                <c16:uniqueId val="{0000000F-AD0E-43F5-9999-FA8BC1839D59}"/>
              </c:ext>
            </c:extLst>
          </c:dPt>
          <c:dPt>
            <c:idx val="1"/>
            <c:invertIfNegative val="0"/>
            <c:bubble3D val="0"/>
            <c:extLst>
              <c:ext xmlns:c16="http://schemas.microsoft.com/office/drawing/2014/chart" uri="{C3380CC4-5D6E-409C-BE32-E72D297353CC}">
                <c16:uniqueId val="{0000000A-AD0E-43F5-9999-FA8BC1839D59}"/>
              </c:ext>
            </c:extLst>
          </c:dPt>
          <c:dPt>
            <c:idx val="2"/>
            <c:invertIfNegative val="0"/>
            <c:bubble3D val="0"/>
            <c:extLst>
              <c:ext xmlns:c16="http://schemas.microsoft.com/office/drawing/2014/chart" uri="{C3380CC4-5D6E-409C-BE32-E72D297353CC}">
                <c16:uniqueId val="{0000000C-AD0E-43F5-9999-FA8BC1839D59}"/>
              </c:ext>
            </c:extLst>
          </c:dPt>
          <c:dPt>
            <c:idx val="3"/>
            <c:invertIfNegative val="0"/>
            <c:bubble3D val="0"/>
            <c:extLst>
              <c:ext xmlns:c16="http://schemas.microsoft.com/office/drawing/2014/chart" uri="{C3380CC4-5D6E-409C-BE32-E72D297353CC}">
                <c16:uniqueId val="{0000000E-AD0E-43F5-9999-FA8BC1839D59}"/>
              </c:ext>
            </c:extLst>
          </c:dPt>
          <c:dLbls>
            <c:dLbl>
              <c:idx val="0"/>
              <c:delete val="1"/>
              <c:extLst>
                <c:ext xmlns:c15="http://schemas.microsoft.com/office/drawing/2012/chart" uri="{CE6537A1-D6FC-4f65-9D91-7224C49458BB}"/>
                <c:ext xmlns:c16="http://schemas.microsoft.com/office/drawing/2014/chart" uri="{C3380CC4-5D6E-409C-BE32-E72D297353CC}">
                  <c16:uniqueId val="{0000000F-AD0E-43F5-9999-FA8BC1839D59}"/>
                </c:ext>
              </c:extLst>
            </c:dLbl>
            <c:numFmt formatCode="#,###&quot;%&quot;" sourceLinked="0"/>
            <c:spPr>
              <a:noFill/>
              <a:ln>
                <a:noFill/>
              </a:ln>
              <a:effectLst/>
            </c:spPr>
            <c:txPr>
              <a:bodyPr wrap="square" lIns="38100" tIns="19050" rIns="38100" bIns="19050" anchor="ctr">
                <a:spAutoFit/>
              </a:bodyPr>
              <a:lstStyle/>
              <a:p>
                <a:pPr>
                  <a:defRPr sz="12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Sheet1!$C$3:$C$6</c:f>
              <c:numCache>
                <c:formatCode>General</c:formatCode>
                <c:ptCount val="4"/>
                <c:pt idx="0" formatCode="#,##0">
                  <c:v>100</c:v>
                </c:pt>
                <c:pt idx="1">
                  <c:v>76.87</c:v>
                </c:pt>
                <c:pt idx="2">
                  <c:v>71.290000000000006</c:v>
                </c:pt>
                <c:pt idx="3">
                  <c:v>66.75</c:v>
                </c:pt>
              </c:numCache>
            </c:numRef>
          </c:val>
          <c:extLst>
            <c:ext xmlns:c16="http://schemas.microsoft.com/office/drawing/2014/chart" uri="{C3380CC4-5D6E-409C-BE32-E72D297353CC}">
              <c16:uniqueId val="{00000010-AD0E-43F5-9999-FA8BC1839D59}"/>
            </c:ext>
          </c:extLst>
        </c:ser>
        <c:ser>
          <c:idx val="2"/>
          <c:order val="2"/>
          <c:tx>
            <c:strRef>
              <c:f>Sheet1!$D$2</c:f>
              <c:strCache>
                <c:ptCount val="1"/>
                <c:pt idx="0">
                  <c:v>Transgender</c:v>
                </c:pt>
              </c:strCache>
            </c:strRef>
          </c:tx>
          <c:spPr>
            <a:solidFill>
              <a:srgbClr val="71C9C5"/>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13-AD0E-43F5-9999-FA8BC1839D59}"/>
              </c:ext>
            </c:extLst>
          </c:dPt>
          <c:dPt>
            <c:idx val="2"/>
            <c:invertIfNegative val="0"/>
            <c:bubble3D val="0"/>
            <c:extLst>
              <c:ext xmlns:c16="http://schemas.microsoft.com/office/drawing/2014/chart" uri="{C3380CC4-5D6E-409C-BE32-E72D297353CC}">
                <c16:uniqueId val="{00000014-AD0E-43F5-9999-FA8BC1839D59}"/>
              </c:ext>
            </c:extLst>
          </c:dPt>
          <c:dPt>
            <c:idx val="3"/>
            <c:invertIfNegative val="0"/>
            <c:bubble3D val="0"/>
            <c:extLst>
              <c:ext xmlns:c16="http://schemas.microsoft.com/office/drawing/2014/chart" uri="{C3380CC4-5D6E-409C-BE32-E72D297353CC}">
                <c16:uniqueId val="{00000015-AD0E-43F5-9999-FA8BC1839D59}"/>
              </c:ext>
            </c:extLst>
          </c:dPt>
          <c:dLbls>
            <c:dLbl>
              <c:idx val="0"/>
              <c:delete val="1"/>
              <c:extLst>
                <c:ext xmlns:c15="http://schemas.microsoft.com/office/drawing/2012/chart" uri="{CE6537A1-D6FC-4f65-9D91-7224C49458BB}"/>
                <c:ext xmlns:c16="http://schemas.microsoft.com/office/drawing/2014/chart" uri="{C3380CC4-5D6E-409C-BE32-E72D297353CC}">
                  <c16:uniqueId val="{00000012-AD0E-43F5-9999-FA8BC1839D59}"/>
                </c:ext>
              </c:extLst>
            </c:dLbl>
            <c:numFmt formatCode="#,###&quot;%&quot;" sourceLinked="0"/>
            <c:spPr>
              <a:noFill/>
              <a:ln>
                <a:noFill/>
              </a:ln>
              <a:effectLst/>
            </c:spPr>
            <c:txPr>
              <a:bodyPr wrap="square" lIns="38100" tIns="19050" rIns="38100" bIns="19050" anchor="ctr">
                <a:spAutoFit/>
              </a:bodyPr>
              <a:lstStyle/>
              <a:p>
                <a:pPr>
                  <a:defRPr sz="12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Sheet1!$D$3:$D$6</c:f>
              <c:numCache>
                <c:formatCode>General</c:formatCode>
                <c:ptCount val="4"/>
                <c:pt idx="0" formatCode="#,##0">
                  <c:v>100</c:v>
                </c:pt>
                <c:pt idx="1">
                  <c:v>86.57</c:v>
                </c:pt>
                <c:pt idx="2">
                  <c:v>76.150000000000006</c:v>
                </c:pt>
                <c:pt idx="3">
                  <c:v>69.739999999999995</c:v>
                </c:pt>
              </c:numCache>
            </c:numRef>
          </c:val>
          <c:extLst>
            <c:ext xmlns:c16="http://schemas.microsoft.com/office/drawing/2014/chart" uri="{C3380CC4-5D6E-409C-BE32-E72D297353CC}">
              <c16:uniqueId val="{00000011-AD0E-43F5-9999-FA8BC1839D59}"/>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00"/>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overlay val="0"/>
      <c:txPr>
        <a:bodyPr/>
        <a:lstStyle/>
        <a:p>
          <a:pPr>
            <a:defRPr sz="1050" b="1"/>
          </a:pPr>
          <a:endParaRPr lang="en-US"/>
        </a:p>
      </c:txPr>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1180398325031558"/>
        </c:manualLayout>
      </c:layout>
      <c:barChart>
        <c:barDir val="col"/>
        <c:grouping val="clustered"/>
        <c:varyColors val="0"/>
        <c:ser>
          <c:idx val="0"/>
          <c:order val="0"/>
          <c:tx>
            <c:strRef>
              <c:f>Sheet1!$B$2</c:f>
              <c:strCache>
                <c:ptCount val="1"/>
                <c:pt idx="0">
                  <c:v>Diagnosed &amp; Reported*</c:v>
                </c:pt>
              </c:strCache>
            </c:strRef>
          </c:tx>
          <c:spPr>
            <a:solidFill>
              <a:srgbClr val="0070C0"/>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9361-4002-93C2-F8EE40B5D4D4}"/>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Sheet1!$B$3:$B$8</c:f>
              <c:numCache>
                <c:formatCode>General</c:formatCode>
                <c:ptCount val="6"/>
                <c:pt idx="0" formatCode="#,##0">
                  <c:v>1</c:v>
                </c:pt>
                <c:pt idx="1">
                  <c:v>1</c:v>
                </c:pt>
                <c:pt idx="2">
                  <c:v>1</c:v>
                </c:pt>
                <c:pt idx="3">
                  <c:v>1</c:v>
                </c:pt>
                <c:pt idx="4">
                  <c:v>1</c:v>
                </c:pt>
                <c:pt idx="5">
                  <c:v>1</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At Least 1 Care Visit **</c:v>
                </c:pt>
              </c:strCache>
            </c:strRef>
          </c:tx>
          <c:spPr>
            <a:solidFill>
              <a:srgbClr val="1F497D">
                <a:lumMod val="60000"/>
                <a:lumOff val="40000"/>
              </a:srgbClr>
            </a:solidFill>
            <a:ln>
              <a:solidFill>
                <a:sysClr val="windowText" lastClr="000000"/>
              </a:solidFill>
            </a:ln>
          </c:spPr>
          <c:invertIfNegative val="0"/>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Sheet1!$C$3:$C$8</c:f>
              <c:numCache>
                <c:formatCode>General</c:formatCode>
                <c:ptCount val="6"/>
                <c:pt idx="0">
                  <c:v>0.76980000000000004</c:v>
                </c:pt>
                <c:pt idx="1">
                  <c:v>0.78759999999999997</c:v>
                </c:pt>
                <c:pt idx="2">
                  <c:v>0.76170000000000004</c:v>
                </c:pt>
                <c:pt idx="3">
                  <c:v>0.66859999999999997</c:v>
                </c:pt>
                <c:pt idx="4">
                  <c:v>0.81</c:v>
                </c:pt>
                <c:pt idx="5">
                  <c:v>0.83489999999999998</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Retained in Care***</c:v>
                </c:pt>
              </c:strCache>
            </c:strRef>
          </c:tx>
          <c:spPr>
            <a:solidFill>
              <a:srgbClr val="1F497D">
                <a:lumMod val="40000"/>
                <a:lumOff val="60000"/>
              </a:srgbClr>
            </a:solidFill>
            <a:ln>
              <a:solidFill>
                <a:sysClr val="windowText" lastClr="000000"/>
              </a:solidFill>
            </a:ln>
          </c:spPr>
          <c:invertIfNegative val="0"/>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Sheet1!$D$3:$D$8</c:f>
              <c:numCache>
                <c:formatCode>General</c:formatCode>
                <c:ptCount val="6"/>
                <c:pt idx="0">
                  <c:v>0.72660000000000002</c:v>
                </c:pt>
                <c:pt idx="1">
                  <c:v>0.73580000000000001</c:v>
                </c:pt>
                <c:pt idx="2">
                  <c:v>0.69599999999999995</c:v>
                </c:pt>
                <c:pt idx="3">
                  <c:v>0.62970000000000004</c:v>
                </c:pt>
                <c:pt idx="4">
                  <c:v>0.76859999999999995</c:v>
                </c:pt>
                <c:pt idx="5">
                  <c:v>0.76900000000000002</c:v>
                </c:pt>
              </c:numCache>
            </c:numRef>
          </c:val>
          <c:extLst>
            <c:ext xmlns:c16="http://schemas.microsoft.com/office/drawing/2014/chart" uri="{C3380CC4-5D6E-409C-BE32-E72D297353CC}">
              <c16:uniqueId val="{0000000A-9361-4002-93C2-F8EE40B5D4D4}"/>
            </c:ext>
          </c:extLst>
        </c:ser>
        <c:ser>
          <c:idx val="3"/>
          <c:order val="3"/>
          <c:tx>
            <c:strRef>
              <c:f>Sheet1!$E$2</c:f>
              <c:strCache>
                <c:ptCount val="1"/>
                <c:pt idx="0">
                  <c:v>Virally Suppressed^</c:v>
                </c:pt>
              </c:strCache>
            </c:strRef>
          </c:tx>
          <c:spPr>
            <a:solidFill>
              <a:srgbClr val="1F497D">
                <a:lumMod val="20000"/>
                <a:lumOff val="80000"/>
              </a:srgbClr>
            </a:solidFill>
            <a:ln>
              <a:solidFill>
                <a:sysClr val="windowText" lastClr="000000"/>
              </a:solidFill>
            </a:ln>
          </c:spPr>
          <c:invertIfNegative val="0"/>
          <c:dLbls>
            <c:numFmt formatCode="0%" sourceLinked="0"/>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Sheet1!$E$3:$E$8</c:f>
              <c:numCache>
                <c:formatCode>General</c:formatCode>
                <c:ptCount val="6"/>
                <c:pt idx="0">
                  <c:v>0.69059999999999999</c:v>
                </c:pt>
                <c:pt idx="1">
                  <c:v>0.71499999999999997</c:v>
                </c:pt>
                <c:pt idx="2">
                  <c:v>0.64049999999999996</c:v>
                </c:pt>
                <c:pt idx="3">
                  <c:v>0.60009999999999997</c:v>
                </c:pt>
                <c:pt idx="4">
                  <c:v>0.73939999999999995</c:v>
                </c:pt>
                <c:pt idx="5">
                  <c:v>0.70720000000000005</c:v>
                </c:pt>
              </c:numCache>
            </c:numRef>
          </c:val>
          <c:extLst>
            <c:ext xmlns:c16="http://schemas.microsoft.com/office/drawing/2014/chart" uri="{C3380CC4-5D6E-409C-BE32-E72D297353CC}">
              <c16:uniqueId val="{0000000B-9361-4002-93C2-F8EE40B5D4D4}"/>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Race/Ethnicity</a:t>
                </a:r>
              </a:p>
            </c:rich>
          </c:tx>
          <c:overlay val="0"/>
        </c:title>
        <c:numFmt formatCode="General" sourceLinked="1"/>
        <c:majorTickMark val="out"/>
        <c:minorTickMark val="none"/>
        <c:tickLblPos val="nextTo"/>
        <c:spPr>
          <a:ln>
            <a:solidFill>
              <a:sysClr val="windowText" lastClr="000000"/>
            </a:solidFill>
          </a:ln>
        </c:spPr>
        <c:txPr>
          <a:bodyPr/>
          <a:lstStyle/>
          <a:p>
            <a:pPr>
              <a:defRPr sz="1000" b="0"/>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Men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0"/>
            </a:pPr>
            <a:endParaRPr lang="en-US"/>
          </a:p>
        </c:txPr>
        <c:crossAx val="105461632"/>
        <c:crosses val="autoZero"/>
        <c:crossBetween val="between"/>
      </c:valAx>
      <c:spPr>
        <a:ln>
          <a:noFill/>
        </a:ln>
      </c:spPr>
    </c:plotArea>
    <c:legend>
      <c:legendPos val="t"/>
      <c:layout>
        <c:manualLayout>
          <c:xMode val="edge"/>
          <c:yMode val="edge"/>
          <c:x val="0.1378173987375666"/>
          <c:y val="1.411532218222881E-2"/>
          <c:w val="0.72436508848802661"/>
          <c:h val="6.3811537108570723E-2"/>
        </c:manualLayout>
      </c:layou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withinLinearReversed" id="21">
  <a:schemeClr val="accent1"/>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0.35143</cdr:x>
      <cdr:y>0.24786</cdr:y>
    </cdr:from>
    <cdr:to>
      <cdr:x>0.39861</cdr:x>
      <cdr:y>0.33219</cdr:y>
    </cdr:to>
    <cdr:sp macro="" textlink="">
      <cdr:nvSpPr>
        <cdr:cNvPr id="2" name="TextBox 1">
          <a:extLst xmlns:a="http://schemas.openxmlformats.org/drawingml/2006/main">
            <a:ext uri="{FF2B5EF4-FFF2-40B4-BE49-F238E27FC236}">
              <a16:creationId xmlns:a16="http://schemas.microsoft.com/office/drawing/2014/main" id="{EF6FF5DD-CC17-8BED-EC47-171F1B23FC65}"/>
            </a:ext>
          </a:extLst>
        </cdr:cNvPr>
        <cdr:cNvSpPr txBox="1"/>
      </cdr:nvSpPr>
      <cdr:spPr>
        <a:xfrm xmlns:a="http://schemas.openxmlformats.org/drawingml/2006/main">
          <a:off x="3076369" y="953600"/>
          <a:ext cx="412955" cy="32446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kern="1200" dirty="0">
              <a:latin typeface="Candara" panose="020E0502030303020204" pitchFamily="34" charset="0"/>
            </a:rPr>
            <a:t>73%</a:t>
          </a:r>
        </a:p>
      </cdr:txBody>
    </cdr:sp>
  </cdr:relSizeAnchor>
  <cdr:relSizeAnchor xmlns:cdr="http://schemas.openxmlformats.org/drawingml/2006/chartDrawing">
    <cdr:from>
      <cdr:x>0.70543</cdr:x>
      <cdr:y>0.12151</cdr:y>
    </cdr:from>
    <cdr:to>
      <cdr:x>0.76252</cdr:x>
      <cdr:y>0.20584</cdr:y>
    </cdr:to>
    <cdr:sp macro="" textlink="">
      <cdr:nvSpPr>
        <cdr:cNvPr id="3" name="TextBox 1">
          <a:extLst xmlns:a="http://schemas.openxmlformats.org/drawingml/2006/main">
            <a:ext uri="{FF2B5EF4-FFF2-40B4-BE49-F238E27FC236}">
              <a16:creationId xmlns:a16="http://schemas.microsoft.com/office/drawing/2014/main" id="{4DEB0847-43AF-B350-23F5-F79F49842172}"/>
            </a:ext>
          </a:extLst>
        </cdr:cNvPr>
        <cdr:cNvSpPr txBox="1"/>
      </cdr:nvSpPr>
      <cdr:spPr>
        <a:xfrm xmlns:a="http://schemas.openxmlformats.org/drawingml/2006/main">
          <a:off x="6175169" y="467481"/>
          <a:ext cx="499807" cy="32446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kern="1200" dirty="0">
              <a:latin typeface="Candara" panose="020E0502030303020204" pitchFamily="34" charset="0"/>
            </a:rPr>
            <a:t>92%</a:t>
          </a:r>
        </a:p>
      </cdr:txBody>
    </cdr:sp>
  </cdr:relSizeAnchor>
</c:userShapes>
</file>

<file path=ppt/drawings/drawing2.xml><?xml version="1.0" encoding="utf-8"?>
<c:userShapes xmlns:c="http://schemas.openxmlformats.org/drawingml/2006/chart">
  <cdr:relSizeAnchor xmlns:cdr="http://schemas.openxmlformats.org/drawingml/2006/chartDrawing">
    <cdr:from>
      <cdr:x>0.07237</cdr:x>
      <cdr:y>0.11455</cdr:y>
    </cdr:from>
    <cdr:to>
      <cdr:x>1</cdr:x>
      <cdr:y>0.11455</cdr:y>
    </cdr:to>
    <cdr:cxnSp macro="">
      <cdr:nvCxnSpPr>
        <cdr:cNvPr id="3" name="Straight Connector 2">
          <a:extLst xmlns:a="http://schemas.openxmlformats.org/drawingml/2006/main">
            <a:ext uri="{FF2B5EF4-FFF2-40B4-BE49-F238E27FC236}">
              <a16:creationId xmlns:a16="http://schemas.microsoft.com/office/drawing/2014/main" id="{E4C99949-726C-43E4-8C4E-E7FD7893B2DB}"/>
            </a:ext>
          </a:extLst>
        </cdr:cNvPr>
        <cdr:cNvCxnSpPr/>
      </cdr:nvCxnSpPr>
      <cdr:spPr>
        <a:xfrm xmlns:a="http://schemas.openxmlformats.org/drawingml/2006/main">
          <a:off x="584632" y="520571"/>
          <a:ext cx="7493681" cy="0"/>
        </a:xfrm>
        <a:prstGeom xmlns:a="http://schemas.openxmlformats.org/drawingml/2006/main" prst="line">
          <a:avLst/>
        </a:prstGeom>
        <a:ln xmlns:a="http://schemas.openxmlformats.org/drawingml/2006/main" w="57150">
          <a:solidFill>
            <a:srgbClr val="00206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8AAF54-D9E4-4279-97AA-F511410BE00B}" type="datetimeFigureOut">
              <a:rPr lang="en-US" smtClean="0"/>
              <a:t>11/21/2024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1ABA22-A0D1-4DCD-978B-36808CF399B7}" type="slidenum">
              <a:rPr lang="en-US" smtClean="0"/>
              <a:t>‹#›</a:t>
            </a:fld>
            <a:endParaRPr lang="en-US"/>
          </a:p>
        </p:txBody>
      </p:sp>
    </p:spTree>
    <p:extLst>
      <p:ext uri="{BB962C8B-B14F-4D97-AF65-F5344CB8AC3E}">
        <p14:creationId xmlns:p14="http://schemas.microsoft.com/office/powerpoint/2010/main" val="4269725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prevalence of HIV decreased in 2019 due to the linkage to care and surveillance activities. </a:t>
            </a:r>
          </a:p>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2</a:t>
            </a:fld>
            <a:endParaRPr lang="en-US"/>
          </a:p>
        </p:txBody>
      </p:sp>
    </p:spTree>
    <p:extLst>
      <p:ext uri="{BB962C8B-B14F-4D97-AF65-F5344CB8AC3E}">
        <p14:creationId xmlns:p14="http://schemas.microsoft.com/office/powerpoint/2010/main" val="3049054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19</a:t>
            </a:fld>
            <a:endParaRPr lang="en-US"/>
          </a:p>
        </p:txBody>
      </p:sp>
    </p:spTree>
    <p:extLst>
      <p:ext uri="{BB962C8B-B14F-4D97-AF65-F5344CB8AC3E}">
        <p14:creationId xmlns:p14="http://schemas.microsoft.com/office/powerpoint/2010/main" val="2841260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7</a:t>
            </a:fld>
            <a:endParaRPr lang="en-US"/>
          </a:p>
        </p:txBody>
      </p:sp>
    </p:spTree>
    <p:extLst>
      <p:ext uri="{BB962C8B-B14F-4D97-AF65-F5344CB8AC3E}">
        <p14:creationId xmlns:p14="http://schemas.microsoft.com/office/powerpoint/2010/main" val="1561523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prevalence-based, since we don’t have estimated for transgender. In 2019, of those in care: 89% of men are VS, 87% of women are VS, and 82% of transgender are VS. </a:t>
            </a:r>
          </a:p>
        </p:txBody>
      </p:sp>
      <p:sp>
        <p:nvSpPr>
          <p:cNvPr id="4" name="Slide Number Placeholder 3"/>
          <p:cNvSpPr>
            <a:spLocks noGrp="1"/>
          </p:cNvSpPr>
          <p:nvPr>
            <p:ph type="sldNum" sz="quarter" idx="5"/>
          </p:nvPr>
        </p:nvSpPr>
        <p:spPr/>
        <p:txBody>
          <a:bodyPr/>
          <a:lstStyle/>
          <a:p>
            <a:fld id="{9D1ABA22-A0D1-4DCD-978B-36808CF399B7}" type="slidenum">
              <a:rPr lang="en-US" smtClean="0"/>
              <a:t>10</a:t>
            </a:fld>
            <a:endParaRPr lang="en-US"/>
          </a:p>
        </p:txBody>
      </p:sp>
    </p:spTree>
    <p:extLst>
      <p:ext uri="{BB962C8B-B14F-4D97-AF65-F5344CB8AC3E}">
        <p14:creationId xmlns:p14="http://schemas.microsoft.com/office/powerpoint/2010/main" val="3286041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12</a:t>
            </a:fld>
            <a:endParaRPr lang="en-US"/>
          </a:p>
        </p:txBody>
      </p:sp>
    </p:spTree>
    <p:extLst>
      <p:ext uri="{BB962C8B-B14F-4D97-AF65-F5344CB8AC3E}">
        <p14:creationId xmlns:p14="http://schemas.microsoft.com/office/powerpoint/2010/main" val="2008732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13</a:t>
            </a:fld>
            <a:endParaRPr lang="en-US"/>
          </a:p>
        </p:txBody>
      </p:sp>
    </p:spTree>
    <p:extLst>
      <p:ext uri="{BB962C8B-B14F-4D97-AF65-F5344CB8AC3E}">
        <p14:creationId xmlns:p14="http://schemas.microsoft.com/office/powerpoint/2010/main" val="156811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14</a:t>
            </a:fld>
            <a:endParaRPr lang="en-US"/>
          </a:p>
        </p:txBody>
      </p:sp>
    </p:spTree>
    <p:extLst>
      <p:ext uri="{BB962C8B-B14F-4D97-AF65-F5344CB8AC3E}">
        <p14:creationId xmlns:p14="http://schemas.microsoft.com/office/powerpoint/2010/main" val="41122390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15</a:t>
            </a:fld>
            <a:endParaRPr lang="en-US"/>
          </a:p>
        </p:txBody>
      </p:sp>
    </p:spTree>
    <p:extLst>
      <p:ext uri="{BB962C8B-B14F-4D97-AF65-F5344CB8AC3E}">
        <p14:creationId xmlns:p14="http://schemas.microsoft.com/office/powerpoint/2010/main" val="2527827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17</a:t>
            </a:fld>
            <a:endParaRPr lang="en-US"/>
          </a:p>
        </p:txBody>
      </p:sp>
    </p:spTree>
    <p:extLst>
      <p:ext uri="{BB962C8B-B14F-4D97-AF65-F5344CB8AC3E}">
        <p14:creationId xmlns:p14="http://schemas.microsoft.com/office/powerpoint/2010/main" val="170695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18</a:t>
            </a:fld>
            <a:endParaRPr lang="en-US"/>
          </a:p>
        </p:txBody>
      </p:sp>
    </p:spTree>
    <p:extLst>
      <p:ext uri="{BB962C8B-B14F-4D97-AF65-F5344CB8AC3E}">
        <p14:creationId xmlns:p14="http://schemas.microsoft.com/office/powerpoint/2010/main" val="7962698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4" y="230729"/>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877086" y="232218"/>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60715" y="230096"/>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320473" y="231327"/>
            <a:ext cx="1823625" cy="1215436"/>
          </a:xfrm>
          <a:prstGeom prst="rect">
            <a:avLst/>
          </a:prstGeom>
        </p:spPr>
      </p:pic>
    </p:spTree>
    <p:extLst>
      <p:ext uri="{BB962C8B-B14F-4D97-AF65-F5344CB8AC3E}">
        <p14:creationId xmlns:p14="http://schemas.microsoft.com/office/powerpoint/2010/main" val="184806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 Col-Chart/Table">
    <p:spTree>
      <p:nvGrpSpPr>
        <p:cNvPr id="1" name=""/>
        <p:cNvGrpSpPr/>
        <p:nvPr/>
      </p:nvGrpSpPr>
      <p:grpSpPr>
        <a:xfrm>
          <a:off x="0" y="0"/>
          <a:ext cx="0" cy="0"/>
          <a:chOff x="0" y="0"/>
          <a:chExt cx="0" cy="0"/>
        </a:xfrm>
      </p:grpSpPr>
      <p:cxnSp>
        <p:nvCxnSpPr>
          <p:cNvPr id="2" name="Straight Connector 1"/>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1228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extLst>
      <p:ext uri="{BB962C8B-B14F-4D97-AF65-F5344CB8AC3E}">
        <p14:creationId xmlns:p14="http://schemas.microsoft.com/office/powerpoint/2010/main" val="1348082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61985"/>
            <a:ext cx="2023733" cy="199887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Tree>
    <p:extLst>
      <p:ext uri="{BB962C8B-B14F-4D97-AF65-F5344CB8AC3E}">
        <p14:creationId xmlns:p14="http://schemas.microsoft.com/office/powerpoint/2010/main" val="2731627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4877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2"/>
            <a:ext cx="7888288"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0607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28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5225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2519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9438"/>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a:defRPr sz="20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baseline="0">
                <a:latin typeface="Arial" panose="020B0604020202020204" pitchFamily="34" charset="0"/>
                <a:ea typeface="Arial" panose="020B0604020202020204" pitchFamily="34" charset="0"/>
                <a:cs typeface="Arial" panose="020B0604020202020204" pitchFamily="34" charset="0"/>
              </a:defRPr>
            </a:lvl2pPr>
            <a:lvl3pPr>
              <a:defRPr sz="20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8693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28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6466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ext Placeholder 13"/>
          <p:cNvSpPr txBox="1">
            <a:spLocks/>
          </p:cNvSpPr>
          <p:nvPr userDrawn="1"/>
        </p:nvSpPr>
        <p:spPr>
          <a:xfrm>
            <a:off x="8627269" y="6600157"/>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b="1" i="0" smtClean="0">
                <a:latin typeface="Arial" panose="020B0604020202020204" pitchFamily="34" charset="0"/>
                <a:cs typeface="Arial" panose="020B0604020202020204" pitchFamily="34" charset="0"/>
              </a:rPr>
              <a:pPr/>
              <a:t>‹#›</a:t>
            </a:fld>
            <a:endParaRPr lang="en-US" b="1"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633445"/>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Lst>
  <p:hf hdr="0" dt="0"/>
  <p:txStyles>
    <p:titleStyle>
      <a:lvl1pPr algn="l" defTabSz="685800" rtl="0" eaLnBrk="1" latinLnBrk="0" hangingPunct="1">
        <a:lnSpc>
          <a:spcPct val="90000"/>
        </a:lnSpc>
        <a:spcBef>
          <a:spcPct val="0"/>
        </a:spcBef>
        <a:buNone/>
        <a:defRPr sz="3300" b="1" i="0"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s://ahead.hiv.gov/" TargetMode="External"/><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p:txBody>
          <a:bodyPr/>
          <a:lstStyle/>
          <a:p>
            <a:r>
              <a:rPr lang="en-US" sz="1800" dirty="0">
                <a:latin typeface="Gotham Light" pitchFamily="50" charset="0"/>
                <a:cs typeface="Arial"/>
              </a:rPr>
              <a:t>NC Department of Health and Human Services </a:t>
            </a:r>
          </a:p>
          <a:p>
            <a:r>
              <a:rPr lang="en-US" dirty="0"/>
              <a:t>HIV Continuum of Care in North Carolina</a:t>
            </a:r>
          </a:p>
          <a:p>
            <a:r>
              <a:rPr lang="en-US" dirty="0"/>
              <a:t>2023</a:t>
            </a:r>
          </a:p>
        </p:txBody>
      </p:sp>
      <p:sp>
        <p:nvSpPr>
          <p:cNvPr id="9" name="Text Placeholder 8"/>
          <p:cNvSpPr>
            <a:spLocks noGrp="1"/>
          </p:cNvSpPr>
          <p:nvPr>
            <p:ph type="body" sz="quarter" idx="11"/>
          </p:nvPr>
        </p:nvSpPr>
        <p:spPr/>
        <p:txBody>
          <a:bodyPr/>
          <a:lstStyle/>
          <a:p>
            <a:r>
              <a:rPr lang="en-US" sz="2000" dirty="0"/>
              <a:t>Division of Public Health/Epidemiology Section/Communicable Disease Branch</a:t>
            </a:r>
          </a:p>
          <a:p>
            <a:r>
              <a:rPr lang="en-US" sz="2000" dirty="0"/>
              <a:t>HIV/STD/Viral Hepatitis Surveillance Unit</a:t>
            </a:r>
            <a:endParaRPr lang="en-US" sz="1800" dirty="0"/>
          </a:p>
        </p:txBody>
      </p:sp>
      <p:sp>
        <p:nvSpPr>
          <p:cNvPr id="10" name="Text Placeholder 9"/>
          <p:cNvSpPr>
            <a:spLocks noGrp="1"/>
          </p:cNvSpPr>
          <p:nvPr>
            <p:ph type="body" sz="quarter" idx="12"/>
          </p:nvPr>
        </p:nvSpPr>
        <p:spPr/>
        <p:txBody>
          <a:bodyPr>
            <a:normAutofit/>
          </a:bodyPr>
          <a:lstStyle/>
          <a:p>
            <a:r>
              <a:rPr lang="en-US" sz="2000" dirty="0"/>
              <a:t>September 2024</a:t>
            </a:r>
          </a:p>
        </p:txBody>
      </p:sp>
    </p:spTree>
    <p:extLst>
      <p:ext uri="{BB962C8B-B14F-4D97-AF65-F5344CB8AC3E}">
        <p14:creationId xmlns:p14="http://schemas.microsoft.com/office/powerpoint/2010/main" val="695022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F17BF-0453-464D-BF05-549E2CFBC441}"/>
              </a:ext>
            </a:extLst>
          </p:cNvPr>
          <p:cNvSpPr>
            <a:spLocks noGrp="1"/>
          </p:cNvSpPr>
          <p:nvPr>
            <p:ph type="title"/>
          </p:nvPr>
        </p:nvSpPr>
        <p:spPr/>
        <p:txBody>
          <a:bodyPr/>
          <a:lstStyle/>
          <a:p>
            <a:r>
              <a:rPr lang="en-US" dirty="0"/>
              <a:t>North Carolina HIV Continuum of Care by Gender, 2023</a:t>
            </a:r>
          </a:p>
        </p:txBody>
      </p:sp>
      <p:graphicFrame>
        <p:nvGraphicFramePr>
          <p:cNvPr id="6" name="Content Placeholder 8">
            <a:extLst>
              <a:ext uri="{FF2B5EF4-FFF2-40B4-BE49-F238E27FC236}">
                <a16:creationId xmlns:a16="http://schemas.microsoft.com/office/drawing/2014/main" id="{5FA4FBE2-E9AC-4CBB-A217-C65C4F8F23CE}"/>
              </a:ext>
            </a:extLst>
          </p:cNvPr>
          <p:cNvGraphicFramePr>
            <a:graphicFrameLocks noGrp="1"/>
          </p:cNvGraphicFramePr>
          <p:nvPr>
            <p:ph sz="quarter" idx="14"/>
            <p:extLst>
              <p:ext uri="{D42A27DB-BD31-4B8C-83A1-F6EECF244321}">
                <p14:modId xmlns:p14="http://schemas.microsoft.com/office/powerpoint/2010/main" val="1544953745"/>
              </p:ext>
            </p:extLst>
          </p:nvPr>
        </p:nvGraphicFramePr>
        <p:xfrm>
          <a:off x="574314" y="1493685"/>
          <a:ext cx="7894638" cy="3464575"/>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6">
            <a:extLst>
              <a:ext uri="{FF2B5EF4-FFF2-40B4-BE49-F238E27FC236}">
                <a16:creationId xmlns:a16="http://schemas.microsoft.com/office/drawing/2014/main" id="{6F376C0D-E3AC-345F-B2FE-23D2EBC04E47}"/>
              </a:ext>
            </a:extLst>
          </p:cNvPr>
          <p:cNvSpPr txBox="1">
            <a:spLocks/>
          </p:cNvSpPr>
          <p:nvPr/>
        </p:nvSpPr>
        <p:spPr>
          <a:xfrm>
            <a:off x="525631" y="6168454"/>
            <a:ext cx="799200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50" b="0" dirty="0">
                <a:latin typeface="Arial Narrow" panose="020B0606020202030204" pitchFamily="34" charset="0"/>
              </a:rPr>
              <a:t>Transgender status is based on self-report. Due to historical and current stigma, the total number of transgender people is likely to be an underestimation. This variable was not routinely captured until 2015 in our surveillance system. </a:t>
            </a:r>
          </a:p>
          <a:p>
            <a:r>
              <a:rPr lang="en-US" sz="105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n-US" sz="1050" b="0" dirty="0">
              <a:latin typeface="Arial Narrow" panose="020B0606020202030204" pitchFamily="34" charset="0"/>
            </a:endParaRPr>
          </a:p>
          <a:p>
            <a:r>
              <a:rPr lang="en-US" sz="1050" b="0" dirty="0">
                <a:latin typeface="Arial Narrow" panose="020B0606020202030204" pitchFamily="34" charset="0"/>
              </a:rPr>
              <a:t>**At least 1 care marker (CD4 or VL test, HMAP dispense, or Medicaid claim) in the given calendar year. </a:t>
            </a:r>
          </a:p>
          <a:p>
            <a:r>
              <a:rPr lang="en-US" sz="105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50" b="0" dirty="0">
                <a:latin typeface="Arial Narrow" panose="020B0606020202030204" pitchFamily="34" charset="0"/>
              </a:rPr>
              <a:t>^Last viral load during the given calendar year &lt;200 copies/ml.  </a:t>
            </a:r>
          </a:p>
          <a:p>
            <a:pPr defTabSz="914400">
              <a:defRPr/>
            </a:pPr>
            <a:r>
              <a:rPr lang="en-US" sz="1050" b="0" dirty="0">
                <a:latin typeface="Arial Narrow" panose="020B0606020202030204" pitchFamily="34" charset="0"/>
              </a:rPr>
              <a:t>Data Sources: enhanced HIV/AIDS Reporting System (eHARS) (July 2024) and NC ECHO (July 2024).</a:t>
            </a:r>
            <a:endParaRPr lang="en-US" sz="1050" b="0" dirty="0"/>
          </a:p>
        </p:txBody>
      </p:sp>
    </p:spTree>
    <p:extLst>
      <p:ext uri="{BB962C8B-B14F-4D97-AF65-F5344CB8AC3E}">
        <p14:creationId xmlns:p14="http://schemas.microsoft.com/office/powerpoint/2010/main" val="397220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EC376C-0DD3-4244-BE40-64D6709092B7}"/>
              </a:ext>
            </a:extLst>
          </p:cNvPr>
          <p:cNvSpPr>
            <a:spLocks noGrp="1"/>
          </p:cNvSpPr>
          <p:nvPr>
            <p:ph type="title"/>
          </p:nvPr>
        </p:nvSpPr>
        <p:spPr/>
        <p:txBody>
          <a:bodyPr/>
          <a:lstStyle/>
          <a:p>
            <a:r>
              <a:rPr lang="en-US" dirty="0"/>
              <a:t>HIV Continuum by Gender and Race/Ethnicity</a:t>
            </a:r>
          </a:p>
        </p:txBody>
      </p:sp>
    </p:spTree>
    <p:extLst>
      <p:ext uri="{BB962C8B-B14F-4D97-AF65-F5344CB8AC3E}">
        <p14:creationId xmlns:p14="http://schemas.microsoft.com/office/powerpoint/2010/main" val="3797456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a:xfrm>
            <a:off x="674369" y="624053"/>
            <a:ext cx="7843267" cy="841189"/>
          </a:xfrm>
        </p:spPr>
        <p:txBody>
          <a:bodyPr/>
          <a:lstStyle/>
          <a:p>
            <a:r>
              <a:rPr lang="en-US" sz="2400" dirty="0"/>
              <a:t>North Carolina HIV Continuum of Care among Men by Race/Ethnicity, 2023</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913346298"/>
              </p:ext>
            </p:extLst>
          </p:nvPr>
        </p:nvGraphicFramePr>
        <p:xfrm>
          <a:off x="187452" y="1554099"/>
          <a:ext cx="8769096" cy="3598926"/>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6">
            <a:extLst>
              <a:ext uri="{FF2B5EF4-FFF2-40B4-BE49-F238E27FC236}">
                <a16:creationId xmlns:a16="http://schemas.microsoft.com/office/drawing/2014/main" id="{ECC85E97-9F63-266A-27F4-8A13CA2F2D34}"/>
              </a:ext>
            </a:extLst>
          </p:cNvPr>
          <p:cNvSpPr txBox="1">
            <a:spLocks/>
          </p:cNvSpPr>
          <p:nvPr/>
        </p:nvSpPr>
        <p:spPr>
          <a:xfrm>
            <a:off x="461314" y="6133970"/>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**At least 1 care marker (CD4 or VL test, HMAP dispense, or Medicaid claim) in the given calendar year. </a:t>
            </a:r>
          </a:p>
          <a:p>
            <a:r>
              <a:rPr lang="en-US" sz="100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00" b="0" dirty="0">
                <a:latin typeface="Arial Narrow" panose="020B0606020202030204" pitchFamily="34" charset="0"/>
              </a:rPr>
              <a:t>^Last viral load during the given calendar year &lt;200 copies/ml.  </a:t>
            </a:r>
          </a:p>
          <a:p>
            <a:r>
              <a:rPr lang="en-US" sz="800" b="0" dirty="0">
                <a:latin typeface="Arial Narrow" panose="020B0606020202030204" pitchFamily="34" charset="0"/>
              </a:rPr>
              <a:t>§ </a:t>
            </a:r>
            <a:r>
              <a:rPr lang="en-US" sz="1000" b="0" dirty="0">
                <a:latin typeface="Arial Narrow" panose="020B0606020202030204" pitchFamily="34" charset="0"/>
              </a:rPr>
              <a:t>Non-Hispanic/LatinX.</a:t>
            </a:r>
          </a:p>
          <a:p>
            <a:pPr marL="0" indent="0" defTabSz="914400">
              <a:buNone/>
              <a:defRPr/>
            </a:pPr>
            <a:r>
              <a:rPr lang="en-US" sz="1000" b="0" dirty="0">
                <a:latin typeface="Arial Narrow" panose="020B0606020202030204" pitchFamily="34" charset="0"/>
              </a:rPr>
              <a:t>Data Sources : enhanced HIV/AIDS Reporting System (eHARS) (July 2024) and NC ECHO (July 2024).</a:t>
            </a:r>
            <a:endParaRPr lang="en-US" sz="1000" b="0" dirty="0"/>
          </a:p>
        </p:txBody>
      </p:sp>
    </p:spTree>
    <p:extLst>
      <p:ext uri="{BB962C8B-B14F-4D97-AF65-F5344CB8AC3E}">
        <p14:creationId xmlns:p14="http://schemas.microsoft.com/office/powerpoint/2010/main" val="1182699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p:txBody>
          <a:bodyPr/>
          <a:lstStyle/>
          <a:p>
            <a:r>
              <a:rPr lang="en-US" dirty="0"/>
              <a:t>North Carolina Viral Suppression^ among Men by Race/Ethnicity, 2019-2023</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4085936392"/>
              </p:ext>
            </p:extLst>
          </p:nvPr>
        </p:nvGraphicFramePr>
        <p:xfrm>
          <a:off x="187452" y="1860981"/>
          <a:ext cx="8769096" cy="3749802"/>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6">
            <a:extLst>
              <a:ext uri="{FF2B5EF4-FFF2-40B4-BE49-F238E27FC236}">
                <a16:creationId xmlns:a16="http://schemas.microsoft.com/office/drawing/2014/main" id="{28BD50A7-E823-C818-1ADE-5F2FF0B176EB}"/>
              </a:ext>
            </a:extLst>
          </p:cNvPr>
          <p:cNvSpPr txBox="1">
            <a:spLocks/>
          </p:cNvSpPr>
          <p:nvPr/>
        </p:nvSpPr>
        <p:spPr>
          <a:xfrm>
            <a:off x="330685" y="6133970"/>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00" b="0" dirty="0">
                <a:latin typeface="Arial Narrow" panose="020B0606020202030204" pitchFamily="34" charset="0"/>
              </a:rPr>
              <a:t>*Non-Hispanic/LatinX. </a:t>
            </a:r>
          </a:p>
          <a:p>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^Last viral load during the given calendar year &lt;200 copies/ml.  </a:t>
            </a:r>
          </a:p>
          <a:p>
            <a:pPr marL="0" indent="0" defTabSz="914400">
              <a:buNone/>
              <a:defRPr/>
            </a:pPr>
            <a:r>
              <a:rPr lang="en-US" sz="1000" b="0" dirty="0">
                <a:latin typeface="Arial Narrow" panose="020B0606020202030204" pitchFamily="34" charset="0"/>
              </a:rPr>
              <a:t>Data Sources : enhanced HIV/AIDS Reporting System (eHARS) (July 2024) and NC ECHO (July 2024).</a:t>
            </a:r>
            <a:endParaRPr lang="en-US" sz="1000" b="0" dirty="0"/>
          </a:p>
        </p:txBody>
      </p:sp>
    </p:spTree>
    <p:extLst>
      <p:ext uri="{BB962C8B-B14F-4D97-AF65-F5344CB8AC3E}">
        <p14:creationId xmlns:p14="http://schemas.microsoft.com/office/powerpoint/2010/main" val="16501334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a:xfrm>
            <a:off x="674369" y="624054"/>
            <a:ext cx="8197488" cy="548640"/>
          </a:xfrm>
        </p:spPr>
        <p:txBody>
          <a:bodyPr/>
          <a:lstStyle/>
          <a:p>
            <a:r>
              <a:rPr lang="en-US" sz="2800" dirty="0"/>
              <a:t>North Carolina HIV Continuum of Care among Women by Race/Ethnicity, 2023</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2988372843"/>
              </p:ext>
            </p:extLst>
          </p:nvPr>
        </p:nvGraphicFramePr>
        <p:xfrm>
          <a:off x="187452" y="1554099"/>
          <a:ext cx="8769096" cy="3549529"/>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6">
            <a:extLst>
              <a:ext uri="{FF2B5EF4-FFF2-40B4-BE49-F238E27FC236}">
                <a16:creationId xmlns:a16="http://schemas.microsoft.com/office/drawing/2014/main" id="{C35825FD-A15F-8CE8-4CCE-1CAE49D47B83}"/>
              </a:ext>
            </a:extLst>
          </p:cNvPr>
          <p:cNvSpPr txBox="1">
            <a:spLocks/>
          </p:cNvSpPr>
          <p:nvPr/>
        </p:nvSpPr>
        <p:spPr>
          <a:xfrm>
            <a:off x="461314" y="6133970"/>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**At least 1 care marker (CD4 or VL test, HMAP dispense, or Medicaid claim) in the given calendar year. </a:t>
            </a:r>
          </a:p>
          <a:p>
            <a:r>
              <a:rPr lang="en-US" sz="100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00" b="0" dirty="0">
                <a:latin typeface="Arial Narrow" panose="020B0606020202030204" pitchFamily="34" charset="0"/>
              </a:rPr>
              <a:t>^Last viral load during the given calendar year &lt;200 copies/ml.  </a:t>
            </a:r>
          </a:p>
          <a:p>
            <a:r>
              <a:rPr lang="en-US" sz="1000" b="0" dirty="0">
                <a:latin typeface="Arial Narrow" panose="020B0606020202030204" pitchFamily="34" charset="0"/>
              </a:rPr>
              <a:t>§ Non-Hispanic/LatinX. </a:t>
            </a:r>
          </a:p>
          <a:p>
            <a:pPr marL="0" indent="0" defTabSz="914400">
              <a:buNone/>
              <a:defRPr/>
            </a:pPr>
            <a:r>
              <a:rPr lang="en-US" sz="1000" b="0" dirty="0">
                <a:latin typeface="Arial Narrow" panose="020B0606020202030204" pitchFamily="34" charset="0"/>
              </a:rPr>
              <a:t>Data Sources : enhanced HIV/AIDS Reporting System (eHARS) (July 2024) and NC ECHO (July 2024).</a:t>
            </a:r>
            <a:endParaRPr lang="en-US" sz="1000" b="0" dirty="0"/>
          </a:p>
        </p:txBody>
      </p:sp>
    </p:spTree>
    <p:extLst>
      <p:ext uri="{BB962C8B-B14F-4D97-AF65-F5344CB8AC3E}">
        <p14:creationId xmlns:p14="http://schemas.microsoft.com/office/powerpoint/2010/main" val="3934029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a:xfrm>
            <a:off x="655707" y="530748"/>
            <a:ext cx="8197488" cy="548640"/>
          </a:xfrm>
        </p:spPr>
        <p:txBody>
          <a:bodyPr/>
          <a:lstStyle/>
          <a:p>
            <a:r>
              <a:rPr lang="en-US" sz="2800" dirty="0"/>
              <a:t>North Carolina HIV Continuum of Care among Transgender by Race/Ethnicity, 2023</a:t>
            </a:r>
            <a:br>
              <a:rPr lang="en-US" sz="2800" dirty="0"/>
            </a:br>
            <a:r>
              <a:rPr lang="en-US" sz="1400" dirty="0"/>
              <a:t>Please note most of these groups have small numbers</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2608856738"/>
              </p:ext>
            </p:extLst>
          </p:nvPr>
        </p:nvGraphicFramePr>
        <p:xfrm>
          <a:off x="187452" y="1620656"/>
          <a:ext cx="8769096" cy="3276601"/>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6">
            <a:extLst>
              <a:ext uri="{FF2B5EF4-FFF2-40B4-BE49-F238E27FC236}">
                <a16:creationId xmlns:a16="http://schemas.microsoft.com/office/drawing/2014/main" id="{2580C15E-8A24-E4CE-6CD2-F9BE0ACE7537}"/>
              </a:ext>
            </a:extLst>
          </p:cNvPr>
          <p:cNvSpPr txBox="1">
            <a:spLocks/>
          </p:cNvSpPr>
          <p:nvPr/>
        </p:nvSpPr>
        <p:spPr>
          <a:xfrm>
            <a:off x="333651" y="6132456"/>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US" sz="1000" b="0" dirty="0">
              <a:latin typeface="Arial Narrow" panose="020B0606020202030204" pitchFamily="34" charset="0"/>
            </a:endParaRPr>
          </a:p>
          <a:p>
            <a:r>
              <a:rPr lang="en-US" sz="1000" b="0" dirty="0">
                <a:latin typeface="Arial Narrow" panose="020B0606020202030204" pitchFamily="34" charset="0"/>
              </a:rPr>
              <a:t>Transgender status is based on self-report. Due to historical and current stigma, the total number of transgender people is likely to be an underestimation. This variable was not routinely captured until 2015 in our surveillance system. We are most likely to have correct gender information if a trans person is linked to medical care.</a:t>
            </a:r>
            <a:endPar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p>
            <a:r>
              <a:rPr lang="en-US" sz="10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**At least 1 care marker (CD4 or VL test, HMAP dispense, or Medicaid claim) in the given calendar year. </a:t>
            </a:r>
          </a:p>
          <a:p>
            <a:r>
              <a:rPr lang="en-US" sz="100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00" b="0" dirty="0">
                <a:latin typeface="Arial Narrow" panose="020B0606020202030204" pitchFamily="34" charset="0"/>
              </a:rPr>
              <a:t>^Last viral load during the given calendar year &lt;200 copies/ml. </a:t>
            </a:r>
          </a:p>
          <a:p>
            <a:r>
              <a:rPr lang="en-US" sz="1000" b="0" dirty="0">
                <a:latin typeface="Arial Narrow" panose="020B0606020202030204" pitchFamily="34" charset="0"/>
              </a:rPr>
              <a:t>§ Non-Hispanic/LatinX. </a:t>
            </a:r>
          </a:p>
          <a:p>
            <a:pPr marL="0" indent="0" defTabSz="914400">
              <a:buNone/>
              <a:defRPr/>
            </a:pPr>
            <a:r>
              <a:rPr lang="en-US" sz="1000" b="0" dirty="0">
                <a:latin typeface="Arial Narrow" panose="020B0606020202030204" pitchFamily="34" charset="0"/>
              </a:rPr>
              <a:t>Data Sources : enhanced HIV/AIDS Reporting System (eHARS) (July 2024) and NC ECHO (July 2024).</a:t>
            </a:r>
            <a:endParaRPr lang="en-US" sz="1000" b="0" dirty="0"/>
          </a:p>
        </p:txBody>
      </p:sp>
    </p:spTree>
    <p:extLst>
      <p:ext uri="{BB962C8B-B14F-4D97-AF65-F5344CB8AC3E}">
        <p14:creationId xmlns:p14="http://schemas.microsoft.com/office/powerpoint/2010/main" val="1117544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EC376C-0DD3-4244-BE40-64D6709092B7}"/>
              </a:ext>
            </a:extLst>
          </p:cNvPr>
          <p:cNvSpPr>
            <a:spLocks noGrp="1"/>
          </p:cNvSpPr>
          <p:nvPr>
            <p:ph type="title"/>
          </p:nvPr>
        </p:nvSpPr>
        <p:spPr/>
        <p:txBody>
          <a:bodyPr/>
          <a:lstStyle/>
          <a:p>
            <a:r>
              <a:rPr lang="en-US" dirty="0"/>
              <a:t>HIV Continuum by Gender and Age</a:t>
            </a:r>
          </a:p>
        </p:txBody>
      </p:sp>
    </p:spTree>
    <p:extLst>
      <p:ext uri="{BB962C8B-B14F-4D97-AF65-F5344CB8AC3E}">
        <p14:creationId xmlns:p14="http://schemas.microsoft.com/office/powerpoint/2010/main" val="3800470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p:txBody>
          <a:bodyPr/>
          <a:lstStyle/>
          <a:p>
            <a:r>
              <a:rPr lang="en-US" sz="2400" dirty="0"/>
              <a:t>North Carolina HIV Continuum of Care among Men by Current Age, 2023</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428784609"/>
              </p:ext>
            </p:extLst>
          </p:nvPr>
        </p:nvGraphicFramePr>
        <p:xfrm>
          <a:off x="187452" y="1554099"/>
          <a:ext cx="8769096" cy="3749802"/>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 Placeholder 6">
            <a:extLst>
              <a:ext uri="{FF2B5EF4-FFF2-40B4-BE49-F238E27FC236}">
                <a16:creationId xmlns:a16="http://schemas.microsoft.com/office/drawing/2014/main" id="{CE4FC676-F697-4610-9636-2AA7935F1951}"/>
              </a:ext>
            </a:extLst>
          </p:cNvPr>
          <p:cNvSpPr txBox="1">
            <a:spLocks/>
          </p:cNvSpPr>
          <p:nvPr/>
        </p:nvSpPr>
        <p:spPr>
          <a:xfrm>
            <a:off x="522287" y="6251575"/>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900" b="0" dirty="0">
                <a:latin typeface="Arial Narrow" panose="020B0606020202030204" pitchFamily="34" charset="0"/>
              </a:rPr>
              <a:t>Data are preliminary (do not include vital records or national death matches). </a:t>
            </a:r>
          </a:p>
          <a:p>
            <a:pPr marL="0" indent="0">
              <a:buNone/>
            </a:pPr>
            <a:r>
              <a:rPr lang="en-US" sz="900" b="0" dirty="0">
                <a:latin typeface="Arial Narrow" panose="020B0606020202030204" pitchFamily="34" charset="0"/>
              </a:rPr>
              <a:t>**At least 1 care marker (CD4 or VL test, HMAP dispense, or Medicaid claim) in the given calendar year. </a:t>
            </a:r>
          </a:p>
          <a:p>
            <a:pPr marL="0" indent="0">
              <a:buNone/>
            </a:pPr>
            <a:r>
              <a:rPr lang="en-US" sz="9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pPr marL="0" indent="0">
              <a:buNone/>
            </a:pPr>
            <a:r>
              <a:rPr lang="en-US" sz="900" b="0" dirty="0">
                <a:latin typeface="Arial Narrow" panose="020B0606020202030204" pitchFamily="34" charset="0"/>
              </a:rPr>
              <a:t>^Virally suppressed is defined as the last viral load during the given calendar year &lt;200 copies/ml.  </a:t>
            </a:r>
          </a:p>
          <a:p>
            <a:r>
              <a:rPr lang="en-US" sz="900" b="0" dirty="0">
                <a:latin typeface="Arial Narrow" panose="020B0606020202030204" pitchFamily="34" charset="0"/>
              </a:rPr>
              <a:t>^^ Age as of December 31, 2023</a:t>
            </a:r>
          </a:p>
          <a:p>
            <a:pPr marL="0" indent="0" defTabSz="914400">
              <a:buNone/>
              <a:defRPr/>
            </a:pPr>
            <a:r>
              <a:rPr lang="en-US" sz="900" b="0" dirty="0">
                <a:latin typeface="Arial Narrow" panose="020B0606020202030204" pitchFamily="34" charset="0"/>
              </a:rPr>
              <a:t>Data Sources : enhanced HIV/AIDS Reporting System (eHARS) (July 2024) and NC ECHO (July 2024).</a:t>
            </a:r>
            <a:endParaRPr lang="en-US" sz="900" b="0" dirty="0"/>
          </a:p>
        </p:txBody>
      </p:sp>
    </p:spTree>
    <p:extLst>
      <p:ext uri="{BB962C8B-B14F-4D97-AF65-F5344CB8AC3E}">
        <p14:creationId xmlns:p14="http://schemas.microsoft.com/office/powerpoint/2010/main" val="899431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a:xfrm>
            <a:off x="674369" y="624054"/>
            <a:ext cx="8197488" cy="548640"/>
          </a:xfrm>
        </p:spPr>
        <p:txBody>
          <a:bodyPr/>
          <a:lstStyle/>
          <a:p>
            <a:r>
              <a:rPr lang="en-US" sz="2800" dirty="0"/>
              <a:t>North Carolina HIV Continuum of Care among Women by Current Age, 2023</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3913196938"/>
              </p:ext>
            </p:extLst>
          </p:nvPr>
        </p:nvGraphicFramePr>
        <p:xfrm>
          <a:off x="187452" y="1554098"/>
          <a:ext cx="8769096" cy="3779901"/>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6">
            <a:extLst>
              <a:ext uri="{FF2B5EF4-FFF2-40B4-BE49-F238E27FC236}">
                <a16:creationId xmlns:a16="http://schemas.microsoft.com/office/drawing/2014/main" id="{B0DC8C04-1372-439A-AFE3-ACEF4FA395D0}"/>
              </a:ext>
            </a:extLst>
          </p:cNvPr>
          <p:cNvSpPr txBox="1">
            <a:spLocks/>
          </p:cNvSpPr>
          <p:nvPr/>
        </p:nvSpPr>
        <p:spPr>
          <a:xfrm>
            <a:off x="522287" y="6251575"/>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900" b="0" dirty="0">
                <a:latin typeface="Arial Narrow" panose="020B0606020202030204" pitchFamily="34" charset="0"/>
              </a:rPr>
              <a:t>Data are preliminary (do not include vital records or national death matches). </a:t>
            </a:r>
          </a:p>
          <a:p>
            <a:pPr marL="0" indent="0">
              <a:buNone/>
            </a:pPr>
            <a:r>
              <a:rPr lang="en-US" sz="900" b="0" dirty="0">
                <a:latin typeface="Arial Narrow" panose="020B0606020202030204" pitchFamily="34" charset="0"/>
              </a:rPr>
              <a:t>**At least 1 care marker (CD4 or VL test, HMAP dispense, or Medicaid claim) in the given calendar year. </a:t>
            </a:r>
          </a:p>
          <a:p>
            <a:pPr marL="0" indent="0">
              <a:buNone/>
            </a:pPr>
            <a:r>
              <a:rPr lang="en-US" sz="9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pPr marL="0" indent="0">
              <a:buNone/>
            </a:pPr>
            <a:r>
              <a:rPr lang="en-US" sz="900" b="0" dirty="0">
                <a:latin typeface="Arial Narrow" panose="020B0606020202030204" pitchFamily="34" charset="0"/>
              </a:rPr>
              <a:t>^Virally suppressed is defined as the last viral load during the given calendar year &lt;200 copies/ml.  </a:t>
            </a:r>
          </a:p>
          <a:p>
            <a:pPr marL="0" indent="0">
              <a:buNone/>
            </a:pPr>
            <a:r>
              <a:rPr lang="en-US" sz="900" b="0" dirty="0">
                <a:latin typeface="Arial Narrow" panose="020B0606020202030204" pitchFamily="34" charset="0"/>
              </a:rPr>
              <a:t>^^ Age as of December 31, 2023</a:t>
            </a:r>
          </a:p>
          <a:p>
            <a:pPr marL="0" indent="0" defTabSz="914400">
              <a:buNone/>
              <a:defRPr/>
            </a:pPr>
            <a:r>
              <a:rPr lang="en-US" sz="900" b="0" dirty="0">
                <a:latin typeface="Arial Narrow" panose="020B0606020202030204" pitchFamily="34" charset="0"/>
              </a:rPr>
              <a:t>Data Sources : enhanced HIV/AIDS Reporting System (eHARS) (July 2024) and NC ECHO (July 2024).</a:t>
            </a:r>
            <a:endParaRPr lang="en-US" sz="900" b="0" dirty="0"/>
          </a:p>
        </p:txBody>
      </p:sp>
    </p:spTree>
    <p:extLst>
      <p:ext uri="{BB962C8B-B14F-4D97-AF65-F5344CB8AC3E}">
        <p14:creationId xmlns:p14="http://schemas.microsoft.com/office/powerpoint/2010/main" val="299600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a:xfrm>
            <a:off x="674369" y="624054"/>
            <a:ext cx="8197488" cy="548640"/>
          </a:xfrm>
        </p:spPr>
        <p:txBody>
          <a:bodyPr/>
          <a:lstStyle/>
          <a:p>
            <a:r>
              <a:rPr lang="en-US" sz="2800" dirty="0"/>
              <a:t>North Carolina HIV Continuum of Care among Transgender^ by Current Age, 2023</a:t>
            </a:r>
            <a:br>
              <a:rPr lang="en-US" sz="2800" dirty="0"/>
            </a:br>
            <a:r>
              <a:rPr lang="en-US" sz="1400" dirty="0"/>
              <a:t>Please note most of these groups have small numbers</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3294159459"/>
              </p:ext>
            </p:extLst>
          </p:nvPr>
        </p:nvGraphicFramePr>
        <p:xfrm>
          <a:off x="187452" y="1629164"/>
          <a:ext cx="8769096" cy="3594843"/>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6">
            <a:extLst>
              <a:ext uri="{FF2B5EF4-FFF2-40B4-BE49-F238E27FC236}">
                <a16:creationId xmlns:a16="http://schemas.microsoft.com/office/drawing/2014/main" id="{78B97527-8BBD-4E77-A703-89662F2AC5C1}"/>
              </a:ext>
            </a:extLst>
          </p:cNvPr>
          <p:cNvSpPr txBox="1">
            <a:spLocks/>
          </p:cNvSpPr>
          <p:nvPr/>
        </p:nvSpPr>
        <p:spPr>
          <a:xfrm>
            <a:off x="512127" y="6185968"/>
            <a:ext cx="8269375" cy="376959"/>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0" dirty="0">
                <a:latin typeface="Arial Narrow" panose="020B0606020202030204" pitchFamily="34" charset="0"/>
              </a:rPr>
              <a:t>Transgender status is based on self-report. Due to historical and current stigma, the total number of transgender people is likely to be an underestimation. Subgroups of transgender people are small and variations between subgroups may appear large; please interpret these numbers cautiously.</a:t>
            </a:r>
          </a:p>
          <a:p>
            <a:r>
              <a:rPr lang="en-US" sz="9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900" b="0" dirty="0">
                <a:latin typeface="Arial Narrow" panose="020B0606020202030204" pitchFamily="34" charset="0"/>
              </a:rPr>
              <a:t>Data are preliminary (do not include vital records or national death matches). </a:t>
            </a:r>
          </a:p>
          <a:p>
            <a:r>
              <a:rPr lang="en-US" sz="900" b="0" dirty="0">
                <a:latin typeface="Arial Narrow" panose="020B0606020202030204" pitchFamily="34" charset="0"/>
              </a:rPr>
              <a:t>**At least 1 care marker (CD4 or VL test, HMAP dispense, or Medicaid claim) in 2022. </a:t>
            </a:r>
          </a:p>
          <a:p>
            <a:r>
              <a:rPr lang="en-US" sz="900" b="0" dirty="0">
                <a:latin typeface="Arial Narrow" panose="020B0606020202030204" pitchFamily="34" charset="0"/>
              </a:rPr>
              <a:t>***Retained in care is defined as being virally suppressed within 12 months or having 2 or more care markers (CD4 or VL test, HMAP dispense, or Medicaid claim) at least 90 days apart in 2019. </a:t>
            </a:r>
          </a:p>
          <a:p>
            <a:r>
              <a:rPr lang="en-US" sz="900" b="0" dirty="0">
                <a:latin typeface="Arial Narrow" panose="020B0606020202030204" pitchFamily="34" charset="0"/>
              </a:rPr>
              <a:t>^Virally suppressed is defined as the last viral load in the calendar year with a value of &lt;200 copies/ml.  </a:t>
            </a:r>
          </a:p>
          <a:p>
            <a:pPr marL="0" indent="0">
              <a:buNone/>
            </a:pPr>
            <a:r>
              <a:rPr lang="en-US" sz="900" b="0" dirty="0">
                <a:latin typeface="Arial Narrow" panose="020B0606020202030204" pitchFamily="34" charset="0"/>
              </a:rPr>
              <a:t>^^ Age as of December 31, 2022</a:t>
            </a:r>
          </a:p>
          <a:p>
            <a:pPr marL="0" indent="0" defTabSz="914400">
              <a:buNone/>
              <a:defRPr/>
            </a:pPr>
            <a:r>
              <a:rPr lang="en-US" sz="900" b="0" dirty="0">
                <a:latin typeface="Arial Narrow" panose="020B0606020202030204" pitchFamily="34" charset="0"/>
              </a:rPr>
              <a:t>Data Sources: enhanced HIV/AIDS Reporting System (eHARS) (July 2024) and NC ECHO (July 2024).</a:t>
            </a:r>
            <a:endParaRPr lang="en-US" sz="900" b="0" dirty="0"/>
          </a:p>
        </p:txBody>
      </p:sp>
    </p:spTree>
    <p:extLst>
      <p:ext uri="{BB962C8B-B14F-4D97-AF65-F5344CB8AC3E}">
        <p14:creationId xmlns:p14="http://schemas.microsoft.com/office/powerpoint/2010/main" val="3363158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25694F-008E-4A15-9F8E-BB9EF45DE0CF}"/>
              </a:ext>
            </a:extLst>
          </p:cNvPr>
          <p:cNvSpPr>
            <a:spLocks noGrp="1"/>
          </p:cNvSpPr>
          <p:nvPr>
            <p:ph type="title"/>
          </p:nvPr>
        </p:nvSpPr>
        <p:spPr/>
        <p:txBody>
          <a:bodyPr/>
          <a:lstStyle/>
          <a:p>
            <a:r>
              <a:rPr lang="en-US" sz="2800" dirty="0"/>
              <a:t>HIV Continuum of Care in North Carolina, 2010-2023</a:t>
            </a:r>
          </a:p>
        </p:txBody>
      </p:sp>
      <p:sp>
        <p:nvSpPr>
          <p:cNvPr id="7" name="Text Placeholder 6">
            <a:extLst>
              <a:ext uri="{FF2B5EF4-FFF2-40B4-BE49-F238E27FC236}">
                <a16:creationId xmlns:a16="http://schemas.microsoft.com/office/drawing/2014/main" id="{625BA56C-562E-4C5D-BCDB-9935118C5F8D}"/>
              </a:ext>
            </a:extLst>
          </p:cNvPr>
          <p:cNvSpPr>
            <a:spLocks noGrp="1"/>
          </p:cNvSpPr>
          <p:nvPr>
            <p:ph type="body" sz="quarter" idx="4294967295"/>
          </p:nvPr>
        </p:nvSpPr>
        <p:spPr>
          <a:xfrm>
            <a:off x="522286" y="4964420"/>
            <a:ext cx="7992005" cy="330200"/>
          </a:xfrm>
          <a:prstGeom prst="rect">
            <a:avLst/>
          </a:prstGeom>
        </p:spPr>
        <p:txBody>
          <a:bodyPr/>
          <a:lstStyle/>
          <a:p>
            <a:pPr marL="0" indent="0">
              <a:lnSpc>
                <a:spcPct val="100000"/>
              </a:lnSpc>
              <a:spcBef>
                <a:spcPts val="100"/>
              </a:spcBef>
              <a:buNone/>
            </a:pPr>
            <a:r>
              <a:rPr lang="en-US" sz="105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Estimated proportion living in NC and undiagnosed is based on CDC CD4 model; 2022 uses 2021 number.</a:t>
            </a:r>
          </a:p>
          <a:p>
            <a:pPr marL="0" indent="0">
              <a:lnSpc>
                <a:spcPct val="100000"/>
              </a:lnSpc>
              <a:spcBef>
                <a:spcPts val="100"/>
              </a:spcBef>
              <a:buNone/>
            </a:pPr>
            <a:r>
              <a:rPr lang="en-US" sz="1050" b="0" dirty="0">
                <a:latin typeface="Arial Narrow" panose="020B0606020202030204" pitchFamily="34" charset="0"/>
              </a:rPr>
              <a:t>**At least 1 care marker (CD4 or VL test, HMAP dispense, or Medicaid claim) in the given calendar year. </a:t>
            </a:r>
          </a:p>
          <a:p>
            <a:pPr marL="0" indent="0">
              <a:lnSpc>
                <a:spcPct val="100000"/>
              </a:lnSpc>
              <a:spcBef>
                <a:spcPts val="100"/>
              </a:spcBef>
              <a:buNone/>
            </a:pPr>
            <a:r>
              <a:rPr lang="en-US" sz="105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pPr marL="0" indent="0">
              <a:lnSpc>
                <a:spcPct val="100000"/>
              </a:lnSpc>
              <a:spcBef>
                <a:spcPts val="100"/>
              </a:spcBef>
              <a:buNone/>
            </a:pPr>
            <a:r>
              <a:rPr lang="en-US" sz="1050" b="0" dirty="0">
                <a:latin typeface="Arial Narrow" panose="020B0606020202030204" pitchFamily="34" charset="0"/>
              </a:rPr>
              <a:t>^Last viral load during the given calendar year &lt;200 copies/ml.  </a:t>
            </a:r>
          </a:p>
          <a:p>
            <a:pPr marL="0" indent="0">
              <a:lnSpc>
                <a:spcPct val="100000"/>
              </a:lnSpc>
              <a:spcBef>
                <a:spcPts val="100"/>
              </a:spcBef>
              <a:buNone/>
            </a:pP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2020 data should be treated with caution due to reduced availability of testing caused by the COVID-19 pandemic</a:t>
            </a:r>
            <a:endParaRPr lang="en-US" sz="1050" b="0" dirty="0">
              <a:latin typeface="Arial Narrow" panose="020B0606020202030204" pitchFamily="34" charset="0"/>
            </a:endParaRPr>
          </a:p>
          <a:p>
            <a:pPr marL="0" indent="0" defTabSz="914400">
              <a:lnSpc>
                <a:spcPct val="100000"/>
              </a:lnSpc>
              <a:spcBef>
                <a:spcPts val="100"/>
              </a:spcBef>
              <a:buNone/>
              <a:defRPr/>
            </a:pPr>
            <a:r>
              <a:rPr lang="en-US" sz="1050" b="0" dirty="0">
                <a:latin typeface="Arial Narrow" panose="020B0606020202030204" pitchFamily="34" charset="0"/>
              </a:rPr>
              <a:t>Data Sources: enhanced HIV/AIDS Reporting System (eHARS) (July 2024) and NC ECHO (July 2024).</a:t>
            </a:r>
            <a:endParaRPr lang="en-US" sz="1050" b="0" dirty="0"/>
          </a:p>
        </p:txBody>
      </p:sp>
      <p:graphicFrame>
        <p:nvGraphicFramePr>
          <p:cNvPr id="8" name="Chart 7">
            <a:extLst>
              <a:ext uri="{FF2B5EF4-FFF2-40B4-BE49-F238E27FC236}">
                <a16:creationId xmlns:a16="http://schemas.microsoft.com/office/drawing/2014/main" id="{CC20E9DD-ED67-4F2D-9C36-5D1977BDE4B3}"/>
              </a:ext>
            </a:extLst>
          </p:cNvPr>
          <p:cNvGraphicFramePr/>
          <p:nvPr>
            <p:extLst>
              <p:ext uri="{D42A27DB-BD31-4B8C-83A1-F6EECF244321}">
                <p14:modId xmlns:p14="http://schemas.microsoft.com/office/powerpoint/2010/main" val="2755082919"/>
              </p:ext>
            </p:extLst>
          </p:nvPr>
        </p:nvGraphicFramePr>
        <p:xfrm>
          <a:off x="344783" y="1333903"/>
          <a:ext cx="8347012" cy="35906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025466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EC376C-0DD3-4244-BE40-64D6709092B7}"/>
              </a:ext>
            </a:extLst>
          </p:cNvPr>
          <p:cNvSpPr>
            <a:spLocks noGrp="1"/>
          </p:cNvSpPr>
          <p:nvPr>
            <p:ph type="title"/>
          </p:nvPr>
        </p:nvSpPr>
        <p:spPr/>
        <p:txBody>
          <a:bodyPr/>
          <a:lstStyle/>
          <a:p>
            <a:r>
              <a:rPr lang="en-US" dirty="0"/>
              <a:t>HIV Continuum by Risk of Exposure</a:t>
            </a:r>
          </a:p>
        </p:txBody>
      </p:sp>
    </p:spTree>
    <p:extLst>
      <p:ext uri="{BB962C8B-B14F-4D97-AF65-F5344CB8AC3E}">
        <p14:creationId xmlns:p14="http://schemas.microsoft.com/office/powerpoint/2010/main" val="7263926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0D85D4-63A8-42A4-911A-5C16DB1E31E8}"/>
              </a:ext>
            </a:extLst>
          </p:cNvPr>
          <p:cNvSpPr>
            <a:spLocks noGrp="1"/>
          </p:cNvSpPr>
          <p:nvPr>
            <p:ph type="title"/>
          </p:nvPr>
        </p:nvSpPr>
        <p:spPr/>
        <p:txBody>
          <a:bodyPr/>
          <a:lstStyle/>
          <a:p>
            <a:r>
              <a:rPr lang="en-US" sz="2400" dirty="0"/>
              <a:t>North Carolina HIV Continuum of Care among People who Reported Heterosexual Contact by Binary Gender, 2023</a:t>
            </a:r>
          </a:p>
        </p:txBody>
      </p:sp>
      <p:graphicFrame>
        <p:nvGraphicFramePr>
          <p:cNvPr id="9" name="Content Placeholder 8">
            <a:extLst>
              <a:ext uri="{FF2B5EF4-FFF2-40B4-BE49-F238E27FC236}">
                <a16:creationId xmlns:a16="http://schemas.microsoft.com/office/drawing/2014/main" id="{E2B6D407-2CE7-401E-A09B-D37B1D1A8E94}"/>
              </a:ext>
            </a:extLst>
          </p:cNvPr>
          <p:cNvGraphicFramePr>
            <a:graphicFrameLocks noGrp="1"/>
          </p:cNvGraphicFramePr>
          <p:nvPr>
            <p:ph sz="quarter" idx="14"/>
            <p:extLst>
              <p:ext uri="{D42A27DB-BD31-4B8C-83A1-F6EECF244321}">
                <p14:modId xmlns:p14="http://schemas.microsoft.com/office/powerpoint/2010/main" val="3916108253"/>
              </p:ext>
            </p:extLst>
          </p:nvPr>
        </p:nvGraphicFramePr>
        <p:xfrm>
          <a:off x="571500" y="1743740"/>
          <a:ext cx="7894638" cy="3668232"/>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Placeholder 6">
            <a:extLst>
              <a:ext uri="{FF2B5EF4-FFF2-40B4-BE49-F238E27FC236}">
                <a16:creationId xmlns:a16="http://schemas.microsoft.com/office/drawing/2014/main" id="{4A835957-2935-4FC1-A492-CEC85CFAA879}"/>
              </a:ext>
            </a:extLst>
          </p:cNvPr>
          <p:cNvSpPr txBox="1">
            <a:spLocks/>
          </p:cNvSpPr>
          <p:nvPr/>
        </p:nvSpPr>
        <p:spPr>
          <a:xfrm>
            <a:off x="522287" y="6251575"/>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900" b="0" dirty="0">
                <a:latin typeface="Arial Narrow" panose="020B0606020202030204" pitchFamily="34" charset="0"/>
              </a:rPr>
              <a:t>Data are preliminary (do not include vital records or national death matches). </a:t>
            </a:r>
          </a:p>
          <a:p>
            <a:r>
              <a:rPr lang="en-US" sz="900" b="0" dirty="0">
                <a:latin typeface="Arial Narrow" panose="020B0606020202030204" pitchFamily="34" charset="0"/>
              </a:rPr>
              <a:t>**At least 1 care marker (CD4 or VL test, HMAP dispense, or Medicaid claim) in the given calendar year. </a:t>
            </a:r>
          </a:p>
          <a:p>
            <a:r>
              <a:rPr lang="en-US" sz="9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r>
              <a:rPr lang="en-US" sz="900" b="0" dirty="0">
                <a:latin typeface="Arial Narrow" panose="020B0606020202030204" pitchFamily="34" charset="0"/>
              </a:rPr>
              <a:t>^Virally suppressed is defined as the last viral load during the given calendar year &lt;200 copies/ml.  </a:t>
            </a:r>
          </a:p>
          <a:p>
            <a:pPr marL="0" indent="0" defTabSz="914400">
              <a:buNone/>
              <a:defRPr/>
            </a:pPr>
            <a:r>
              <a:rPr lang="en-US" sz="900" b="0" dirty="0">
                <a:latin typeface="Arial Narrow" panose="020B0606020202030204" pitchFamily="34" charset="0"/>
              </a:rPr>
              <a:t>Data Sources: enhanced HIV/AIDS Reporting System (eHARS) (July 2024) and NC ECHO (July 2024).</a:t>
            </a:r>
            <a:endParaRPr lang="en-US" sz="900" b="0" dirty="0"/>
          </a:p>
        </p:txBody>
      </p:sp>
    </p:spTree>
    <p:extLst>
      <p:ext uri="{BB962C8B-B14F-4D97-AF65-F5344CB8AC3E}">
        <p14:creationId xmlns:p14="http://schemas.microsoft.com/office/powerpoint/2010/main" val="21229724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0D85D4-63A8-42A4-911A-5C16DB1E31E8}"/>
              </a:ext>
            </a:extLst>
          </p:cNvPr>
          <p:cNvSpPr>
            <a:spLocks noGrp="1"/>
          </p:cNvSpPr>
          <p:nvPr>
            <p:ph type="title"/>
          </p:nvPr>
        </p:nvSpPr>
        <p:spPr/>
        <p:txBody>
          <a:bodyPr/>
          <a:lstStyle/>
          <a:p>
            <a:r>
              <a:rPr lang="en-US" sz="2400" dirty="0"/>
              <a:t>North Carolina HIV Continuum of Care among People Who Inject Drugs by Gender, 2023</a:t>
            </a:r>
          </a:p>
        </p:txBody>
      </p:sp>
      <p:graphicFrame>
        <p:nvGraphicFramePr>
          <p:cNvPr id="9" name="Content Placeholder 8">
            <a:extLst>
              <a:ext uri="{FF2B5EF4-FFF2-40B4-BE49-F238E27FC236}">
                <a16:creationId xmlns:a16="http://schemas.microsoft.com/office/drawing/2014/main" id="{E2B6D407-2CE7-401E-A09B-D37B1D1A8E94}"/>
              </a:ext>
            </a:extLst>
          </p:cNvPr>
          <p:cNvGraphicFramePr>
            <a:graphicFrameLocks noGrp="1"/>
          </p:cNvGraphicFramePr>
          <p:nvPr>
            <p:ph sz="quarter" idx="14"/>
            <p:extLst>
              <p:ext uri="{D42A27DB-BD31-4B8C-83A1-F6EECF244321}">
                <p14:modId xmlns:p14="http://schemas.microsoft.com/office/powerpoint/2010/main" val="1845523619"/>
              </p:ext>
            </p:extLst>
          </p:nvPr>
        </p:nvGraphicFramePr>
        <p:xfrm>
          <a:off x="571500" y="1743740"/>
          <a:ext cx="7894638" cy="3314035"/>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 Placeholder 6">
            <a:extLst>
              <a:ext uri="{FF2B5EF4-FFF2-40B4-BE49-F238E27FC236}">
                <a16:creationId xmlns:a16="http://schemas.microsoft.com/office/drawing/2014/main" id="{E23B9D6C-A823-A8E4-7756-E0DD10848E26}"/>
              </a:ext>
            </a:extLst>
          </p:cNvPr>
          <p:cNvSpPr txBox="1">
            <a:spLocks/>
          </p:cNvSpPr>
          <p:nvPr/>
        </p:nvSpPr>
        <p:spPr>
          <a:xfrm>
            <a:off x="571500" y="6207051"/>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00" b="0" dirty="0">
                <a:latin typeface="Arial Narrow" panose="020B0606020202030204" pitchFamily="34" charset="0"/>
              </a:rPr>
              <a:t>Transgender status is based on self-report. Due to historical and current stigma, the total number of transgender people is likely to be an underestimation. Subgroups of transgender people are small and variations between subgroups may appear large; please interpret these numbers cautiously.</a:t>
            </a:r>
          </a:p>
          <a:p>
            <a:r>
              <a:rPr lang="en-US" sz="10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**At least 1 care marker (CD4 or VL test, HMAP dispense, or Medicaid claim) in the given calendar year. </a:t>
            </a:r>
          </a:p>
          <a:p>
            <a:r>
              <a:rPr lang="en-US" sz="10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r>
              <a:rPr lang="en-US" sz="1000" b="0" dirty="0">
                <a:latin typeface="Arial Narrow" panose="020B0606020202030204" pitchFamily="34" charset="0"/>
              </a:rPr>
              <a:t>^Virally suppressed is defined as the last viral load during the given calendar year &lt;200 copies/ml.  </a:t>
            </a:r>
          </a:p>
          <a:p>
            <a:pPr marL="0" indent="0" defTabSz="914400">
              <a:buNone/>
              <a:defRPr/>
            </a:pPr>
            <a:r>
              <a:rPr lang="en-US" sz="1000" b="0" dirty="0">
                <a:latin typeface="Arial Narrow" panose="020B0606020202030204" pitchFamily="34" charset="0"/>
              </a:rPr>
              <a:t>Data Sources: enhanced HIV/AIDS Reporting System (eHARS) (July 2024) and NC ECHO (July 2024).</a:t>
            </a:r>
            <a:endParaRPr lang="en-US" sz="1000" b="0" dirty="0"/>
          </a:p>
        </p:txBody>
      </p:sp>
    </p:spTree>
    <p:extLst>
      <p:ext uri="{BB962C8B-B14F-4D97-AF65-F5344CB8AC3E}">
        <p14:creationId xmlns:p14="http://schemas.microsoft.com/office/powerpoint/2010/main" val="876376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0D85D4-63A8-42A4-911A-5C16DB1E31E8}"/>
              </a:ext>
            </a:extLst>
          </p:cNvPr>
          <p:cNvSpPr>
            <a:spLocks noGrp="1"/>
          </p:cNvSpPr>
          <p:nvPr>
            <p:ph type="title"/>
          </p:nvPr>
        </p:nvSpPr>
        <p:spPr>
          <a:xfrm>
            <a:off x="784553" y="447490"/>
            <a:ext cx="7843267" cy="548640"/>
          </a:xfrm>
        </p:spPr>
        <p:txBody>
          <a:bodyPr/>
          <a:lstStyle/>
          <a:p>
            <a:r>
              <a:rPr lang="en-US" sz="2400" dirty="0"/>
              <a:t>North Carolina HIV Continuum of Care among Gay, Bisexual and Other Men Who Have Sex With Men, 2023</a:t>
            </a:r>
          </a:p>
        </p:txBody>
      </p:sp>
      <p:graphicFrame>
        <p:nvGraphicFramePr>
          <p:cNvPr id="9" name="Content Placeholder 8">
            <a:extLst>
              <a:ext uri="{FF2B5EF4-FFF2-40B4-BE49-F238E27FC236}">
                <a16:creationId xmlns:a16="http://schemas.microsoft.com/office/drawing/2014/main" id="{E2B6D407-2CE7-401E-A09B-D37B1D1A8E94}"/>
              </a:ext>
            </a:extLst>
          </p:cNvPr>
          <p:cNvGraphicFramePr>
            <a:graphicFrameLocks noGrp="1"/>
          </p:cNvGraphicFramePr>
          <p:nvPr>
            <p:ph sz="quarter" idx="14"/>
            <p:extLst>
              <p:ext uri="{D42A27DB-BD31-4B8C-83A1-F6EECF244321}">
                <p14:modId xmlns:p14="http://schemas.microsoft.com/office/powerpoint/2010/main" val="3688459014"/>
              </p:ext>
            </p:extLst>
          </p:nvPr>
        </p:nvGraphicFramePr>
        <p:xfrm>
          <a:off x="571500" y="1409258"/>
          <a:ext cx="7894638" cy="3668232"/>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6">
            <a:extLst>
              <a:ext uri="{FF2B5EF4-FFF2-40B4-BE49-F238E27FC236}">
                <a16:creationId xmlns:a16="http://schemas.microsoft.com/office/drawing/2014/main" id="{4871934D-0B0F-79D5-E716-736E64C31EB1}"/>
              </a:ext>
            </a:extLst>
          </p:cNvPr>
          <p:cNvSpPr txBox="1">
            <a:spLocks/>
          </p:cNvSpPr>
          <p:nvPr/>
        </p:nvSpPr>
        <p:spPr>
          <a:xfrm>
            <a:off x="571500" y="5903746"/>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**At least 1 care marker (CD4 or VL test, HMAP dispense, or Medicaid claim) in the given calendar year. </a:t>
            </a:r>
          </a:p>
          <a:p>
            <a:r>
              <a:rPr lang="en-US" sz="10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r>
              <a:rPr lang="en-US" sz="1000" b="0" dirty="0">
                <a:latin typeface="Arial Narrow" panose="020B0606020202030204" pitchFamily="34" charset="0"/>
              </a:rPr>
              <a:t>^Virally suppressed is defined as the last viral load during the given calendar year &lt;200 copies/ml.  </a:t>
            </a:r>
          </a:p>
          <a:p>
            <a:pPr marL="0" indent="0" defTabSz="914400">
              <a:buNone/>
              <a:defRPr/>
            </a:pPr>
            <a:r>
              <a:rPr lang="en-US" sz="1000" b="0" dirty="0">
                <a:latin typeface="Arial Narrow" panose="020B0606020202030204" pitchFamily="34" charset="0"/>
              </a:rPr>
              <a:t>Data Sources: enhanced HIV/AIDS Reporting System (eHARS) (July 2024) and NC ECHO (July 2024).</a:t>
            </a:r>
            <a:endParaRPr lang="en-US" sz="1000" b="0" dirty="0"/>
          </a:p>
        </p:txBody>
      </p:sp>
    </p:spTree>
    <p:extLst>
      <p:ext uri="{BB962C8B-B14F-4D97-AF65-F5344CB8AC3E}">
        <p14:creationId xmlns:p14="http://schemas.microsoft.com/office/powerpoint/2010/main" val="3200754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0D85D4-63A8-42A4-911A-5C16DB1E31E8}"/>
              </a:ext>
            </a:extLst>
          </p:cNvPr>
          <p:cNvSpPr>
            <a:spLocks noGrp="1"/>
          </p:cNvSpPr>
          <p:nvPr>
            <p:ph type="title"/>
          </p:nvPr>
        </p:nvSpPr>
        <p:spPr/>
        <p:txBody>
          <a:bodyPr/>
          <a:lstStyle/>
          <a:p>
            <a:r>
              <a:rPr lang="en-US" sz="2400" dirty="0"/>
              <a:t>North Carolina HIV Continuum of Care Among People With Other Risk^^ by Gender, 2023</a:t>
            </a:r>
          </a:p>
        </p:txBody>
      </p:sp>
      <p:graphicFrame>
        <p:nvGraphicFramePr>
          <p:cNvPr id="9" name="Content Placeholder 8">
            <a:extLst>
              <a:ext uri="{FF2B5EF4-FFF2-40B4-BE49-F238E27FC236}">
                <a16:creationId xmlns:a16="http://schemas.microsoft.com/office/drawing/2014/main" id="{E2B6D407-2CE7-401E-A09B-D37B1D1A8E94}"/>
              </a:ext>
            </a:extLst>
          </p:cNvPr>
          <p:cNvGraphicFramePr>
            <a:graphicFrameLocks noGrp="1"/>
          </p:cNvGraphicFramePr>
          <p:nvPr>
            <p:ph sz="quarter" idx="14"/>
            <p:extLst>
              <p:ext uri="{D42A27DB-BD31-4B8C-83A1-F6EECF244321}">
                <p14:modId xmlns:p14="http://schemas.microsoft.com/office/powerpoint/2010/main" val="1109985229"/>
              </p:ext>
            </p:extLst>
          </p:nvPr>
        </p:nvGraphicFramePr>
        <p:xfrm>
          <a:off x="571500" y="1476260"/>
          <a:ext cx="7894638" cy="3844887"/>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 Placeholder 6">
            <a:extLst>
              <a:ext uri="{FF2B5EF4-FFF2-40B4-BE49-F238E27FC236}">
                <a16:creationId xmlns:a16="http://schemas.microsoft.com/office/drawing/2014/main" id="{3A46C341-802A-A98A-117F-E353A92F353A}"/>
              </a:ext>
            </a:extLst>
          </p:cNvPr>
          <p:cNvSpPr txBox="1">
            <a:spLocks/>
          </p:cNvSpPr>
          <p:nvPr/>
        </p:nvSpPr>
        <p:spPr>
          <a:xfrm>
            <a:off x="674369" y="6068846"/>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0" dirty="0">
                <a:latin typeface="Arial Narrow" panose="020B0606020202030204" pitchFamily="34" charset="0"/>
              </a:rPr>
              <a:t>Transgender status is based on self-report. Due to historical and current stigma, the total number of transgender people is likely to be an underestimation. Subgroups of transgender people are small and variations between subgroups may appear large; please interpret these numbers cautiously.</a:t>
            </a:r>
          </a:p>
          <a:p>
            <a:r>
              <a:rPr lang="en-US" sz="900" b="0" dirty="0">
                <a:latin typeface="Arial Narrow" panose="020B0606020202030204" pitchFamily="34" charset="0"/>
              </a:rPr>
              <a:t>^^Includes reported exposure to HIV via blood products (adult hemophilia or transfusions), pediatric risk, needle sticks, and health care exposure. </a:t>
            </a:r>
          </a:p>
          <a:p>
            <a:r>
              <a:rPr lang="en-US" sz="9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900" b="0" dirty="0">
                <a:latin typeface="Arial Narrow" panose="020B0606020202030204" pitchFamily="34" charset="0"/>
              </a:rPr>
              <a:t>Data are preliminary (do not include vital records or national death matches). </a:t>
            </a:r>
          </a:p>
          <a:p>
            <a:r>
              <a:rPr lang="en-US" sz="900" b="0" dirty="0">
                <a:latin typeface="Arial Narrow" panose="020B0606020202030204" pitchFamily="34" charset="0"/>
              </a:rPr>
              <a:t>**At least 1 care marker (CD4 or VL test, HMAP dispense, or Medicaid claim) in the given calendar year. </a:t>
            </a:r>
          </a:p>
          <a:p>
            <a:r>
              <a:rPr lang="en-US" sz="9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r>
              <a:rPr lang="en-US" sz="900" b="0" dirty="0">
                <a:latin typeface="Arial Narrow" panose="020B0606020202030204" pitchFamily="34" charset="0"/>
              </a:rPr>
              <a:t>^Virally suppressed is defined as the last viral load during the given calendar year &lt;200 copies/ml.  </a:t>
            </a:r>
          </a:p>
          <a:p>
            <a:pPr marL="0" indent="0" defTabSz="914400">
              <a:buNone/>
              <a:defRPr/>
            </a:pPr>
            <a:r>
              <a:rPr lang="en-US" sz="900" b="0" dirty="0">
                <a:latin typeface="Arial Narrow" panose="020B0606020202030204" pitchFamily="34" charset="0"/>
              </a:rPr>
              <a:t>Data Sources: enhanced HIV/AIDS Reporting System (eHARS) (July 2024) and NC ECHO (July 2024).</a:t>
            </a:r>
            <a:endParaRPr lang="en-US" sz="900" b="0" dirty="0"/>
          </a:p>
        </p:txBody>
      </p:sp>
    </p:spTree>
    <p:extLst>
      <p:ext uri="{BB962C8B-B14F-4D97-AF65-F5344CB8AC3E}">
        <p14:creationId xmlns:p14="http://schemas.microsoft.com/office/powerpoint/2010/main" val="21224895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0D85D4-63A8-42A4-911A-5C16DB1E31E8}"/>
              </a:ext>
            </a:extLst>
          </p:cNvPr>
          <p:cNvSpPr>
            <a:spLocks noGrp="1"/>
          </p:cNvSpPr>
          <p:nvPr>
            <p:ph type="title"/>
          </p:nvPr>
        </p:nvSpPr>
        <p:spPr/>
        <p:txBody>
          <a:bodyPr/>
          <a:lstStyle/>
          <a:p>
            <a:r>
              <a:rPr lang="en-US" sz="2400" dirty="0"/>
              <a:t>North Carolina HIV Continuum of Care among People with Unknown Risk by Gender, 2023</a:t>
            </a:r>
          </a:p>
        </p:txBody>
      </p:sp>
      <p:sp>
        <p:nvSpPr>
          <p:cNvPr id="7" name="Text Placeholder 6">
            <a:extLst>
              <a:ext uri="{FF2B5EF4-FFF2-40B4-BE49-F238E27FC236}">
                <a16:creationId xmlns:a16="http://schemas.microsoft.com/office/drawing/2014/main" id="{3448C737-2721-45D5-B5A6-0CD86F15A547}"/>
              </a:ext>
            </a:extLst>
          </p:cNvPr>
          <p:cNvSpPr>
            <a:spLocks noGrp="1"/>
          </p:cNvSpPr>
          <p:nvPr>
            <p:ph type="body" sz="quarter" idx="11"/>
          </p:nvPr>
        </p:nvSpPr>
        <p:spPr>
          <a:xfrm>
            <a:off x="-1800225" y="1007594"/>
            <a:ext cx="8269375" cy="330200"/>
          </a:xfrm>
        </p:spPr>
        <p:txBody>
          <a:bodyPr/>
          <a:lstStyle/>
          <a:p>
            <a:endParaRPr lang="en-US" sz="1000" dirty="0">
              <a:latin typeface="Arial Narrow" panose="020B0606020202030204" pitchFamily="34" charset="0"/>
            </a:endParaRPr>
          </a:p>
          <a:p>
            <a:endParaRPr lang="en-US" sz="1000" dirty="0">
              <a:latin typeface="Arial Narrow" panose="020B0606020202030204" pitchFamily="34" charset="0"/>
            </a:endParaRPr>
          </a:p>
        </p:txBody>
      </p:sp>
      <p:graphicFrame>
        <p:nvGraphicFramePr>
          <p:cNvPr id="9" name="Content Placeholder 8">
            <a:extLst>
              <a:ext uri="{FF2B5EF4-FFF2-40B4-BE49-F238E27FC236}">
                <a16:creationId xmlns:a16="http://schemas.microsoft.com/office/drawing/2014/main" id="{E2B6D407-2CE7-401E-A09B-D37B1D1A8E94}"/>
              </a:ext>
            </a:extLst>
          </p:cNvPr>
          <p:cNvGraphicFramePr>
            <a:graphicFrameLocks noGrp="1"/>
          </p:cNvGraphicFramePr>
          <p:nvPr>
            <p:ph sz="quarter" idx="14"/>
            <p:extLst>
              <p:ext uri="{D42A27DB-BD31-4B8C-83A1-F6EECF244321}">
                <p14:modId xmlns:p14="http://schemas.microsoft.com/office/powerpoint/2010/main" val="1536924790"/>
              </p:ext>
            </p:extLst>
          </p:nvPr>
        </p:nvGraphicFramePr>
        <p:xfrm>
          <a:off x="522288" y="1556234"/>
          <a:ext cx="7894638" cy="3668232"/>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 Placeholder 6">
            <a:extLst>
              <a:ext uri="{FF2B5EF4-FFF2-40B4-BE49-F238E27FC236}">
                <a16:creationId xmlns:a16="http://schemas.microsoft.com/office/drawing/2014/main" id="{7C1B8482-DAE9-2C1A-5E07-BDB149ECD5C7}"/>
              </a:ext>
            </a:extLst>
          </p:cNvPr>
          <p:cNvSpPr txBox="1">
            <a:spLocks/>
          </p:cNvSpPr>
          <p:nvPr/>
        </p:nvSpPr>
        <p:spPr>
          <a:xfrm>
            <a:off x="522288" y="6068846"/>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0" dirty="0">
                <a:latin typeface="Arial Narrow" panose="020B0606020202030204" pitchFamily="34" charset="0"/>
              </a:rPr>
              <a:t>Transgender status is based on self-report. Due to historical and current stigma, the total number of transgender people is likely to be an underestimation. Subgroups of transgender people are small and variations between subgroups may appear large; please interpret these numbers cautiously.</a:t>
            </a:r>
          </a:p>
          <a:p>
            <a:r>
              <a:rPr lang="en-US" sz="9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900" b="0" dirty="0">
                <a:latin typeface="Arial Narrow" panose="020B0606020202030204" pitchFamily="34" charset="0"/>
              </a:rPr>
              <a:t>Data are preliminary (do not include vital records or national death matches). </a:t>
            </a:r>
          </a:p>
          <a:p>
            <a:r>
              <a:rPr lang="en-US" sz="900" b="0" dirty="0">
                <a:latin typeface="Arial Narrow" panose="020B0606020202030204" pitchFamily="34" charset="0"/>
              </a:rPr>
              <a:t>**At least 1 care marker (CD4 or VL test, HMAP dispense, or Medicaid claim) in the given calendar year. </a:t>
            </a:r>
          </a:p>
          <a:p>
            <a:r>
              <a:rPr lang="en-US" sz="9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r>
              <a:rPr lang="en-US" sz="900" b="0" dirty="0">
                <a:latin typeface="Arial Narrow" panose="020B0606020202030204" pitchFamily="34" charset="0"/>
              </a:rPr>
              <a:t>^Virally suppressed is defined as the last viral load during the given calendar year &lt;200 copies/ml.  </a:t>
            </a:r>
          </a:p>
          <a:p>
            <a:pPr marL="0" indent="0" defTabSz="914400">
              <a:buNone/>
              <a:defRPr/>
            </a:pPr>
            <a:r>
              <a:rPr lang="en-US" sz="900" b="0" dirty="0">
                <a:latin typeface="Arial Narrow" panose="020B0606020202030204" pitchFamily="34" charset="0"/>
              </a:rPr>
              <a:t>Data Sources: enhanced HIV/AIDS Reporting System (eHARS) (July 2024) and NC ECHO (July 2024).</a:t>
            </a:r>
            <a:endParaRPr lang="en-US" sz="900" b="0" dirty="0"/>
          </a:p>
        </p:txBody>
      </p:sp>
    </p:spTree>
    <p:extLst>
      <p:ext uri="{BB962C8B-B14F-4D97-AF65-F5344CB8AC3E}">
        <p14:creationId xmlns:p14="http://schemas.microsoft.com/office/powerpoint/2010/main" val="3870511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4">
            <a:extLst>
              <a:ext uri="{FF2B5EF4-FFF2-40B4-BE49-F238E27FC236}">
                <a16:creationId xmlns:a16="http://schemas.microsoft.com/office/drawing/2014/main" id="{AAF56BB9-125B-4C90-B464-7BD441F66C65}"/>
              </a:ext>
            </a:extLst>
          </p:cNvPr>
          <p:cNvSpPr>
            <a:spLocks noGrp="1"/>
          </p:cNvSpPr>
          <p:nvPr>
            <p:ph type="title"/>
          </p:nvPr>
        </p:nvSpPr>
        <p:spPr>
          <a:xfrm>
            <a:off x="345699" y="438956"/>
            <a:ext cx="7843267" cy="548640"/>
          </a:xfrm>
        </p:spPr>
        <p:txBody>
          <a:bodyPr/>
          <a:lstStyle/>
          <a:p>
            <a:r>
              <a:rPr lang="en-US" sz="2800" dirty="0"/>
              <a:t>North Carolina HIV Continuum of Care 2023, Diagnosis Denominator</a:t>
            </a:r>
          </a:p>
        </p:txBody>
      </p:sp>
      <p:graphicFrame>
        <p:nvGraphicFramePr>
          <p:cNvPr id="12" name="Content Placeholder 8">
            <a:extLst>
              <a:ext uri="{FF2B5EF4-FFF2-40B4-BE49-F238E27FC236}">
                <a16:creationId xmlns:a16="http://schemas.microsoft.com/office/drawing/2014/main" id="{030DBE1A-B2D8-4C79-8D64-5CDE5FD85238}"/>
              </a:ext>
            </a:extLst>
          </p:cNvPr>
          <p:cNvGraphicFramePr>
            <a:graphicFrameLocks noGrp="1"/>
          </p:cNvGraphicFramePr>
          <p:nvPr>
            <p:ph sz="quarter" idx="14"/>
            <p:extLst>
              <p:ext uri="{D42A27DB-BD31-4B8C-83A1-F6EECF244321}">
                <p14:modId xmlns:p14="http://schemas.microsoft.com/office/powerpoint/2010/main" val="211264731"/>
              </p:ext>
            </p:extLst>
          </p:nvPr>
        </p:nvGraphicFramePr>
        <p:xfrm>
          <a:off x="498099" y="1270352"/>
          <a:ext cx="7894638" cy="36957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6">
            <a:extLst>
              <a:ext uri="{FF2B5EF4-FFF2-40B4-BE49-F238E27FC236}">
                <a16:creationId xmlns:a16="http://schemas.microsoft.com/office/drawing/2014/main" id="{BB3A92EA-B78F-4D9A-3595-703ECF4156B7}"/>
              </a:ext>
            </a:extLst>
          </p:cNvPr>
          <p:cNvSpPr txBox="1">
            <a:spLocks/>
          </p:cNvSpPr>
          <p:nvPr/>
        </p:nvSpPr>
        <p:spPr>
          <a:xfrm>
            <a:off x="498099" y="6253944"/>
            <a:ext cx="799200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5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p>
          <a:p>
            <a:r>
              <a:rPr lang="en-US" sz="1050" b="0" dirty="0">
                <a:latin typeface="Arial Narrow" panose="020B0606020202030204" pitchFamily="34" charset="0"/>
              </a:rPr>
              <a:t>**At least 1 care marker (CD4 or VL test, HMAP dispense, or Medicaid claim) in the given calendar year. </a:t>
            </a:r>
          </a:p>
          <a:p>
            <a:r>
              <a:rPr lang="en-US" sz="105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50" b="0" dirty="0">
                <a:latin typeface="Arial Narrow" panose="020B0606020202030204" pitchFamily="34" charset="0"/>
              </a:rPr>
              <a:t>^Last viral load during the given calendar year &lt;200 copies/ml.  </a:t>
            </a:r>
          </a:p>
          <a:p>
            <a:pPr marL="0" indent="0" defTabSz="914400">
              <a:lnSpc>
                <a:spcPct val="100000"/>
              </a:lnSpc>
              <a:spcBef>
                <a:spcPts val="100"/>
              </a:spcBef>
              <a:buNone/>
              <a:defRPr/>
            </a:pPr>
            <a:r>
              <a:rPr lang="en-US" sz="1050" b="0" dirty="0">
                <a:latin typeface="Arial Narrow" panose="020B0606020202030204" pitchFamily="34" charset="0"/>
              </a:rPr>
              <a:t>Data Sources: enhanced HIV/AIDS Reporting System (eHARS) (July 2024) and NC ECHO (July 2024).</a:t>
            </a:r>
            <a:endParaRPr lang="en-US" sz="1050" b="0" dirty="0"/>
          </a:p>
        </p:txBody>
      </p:sp>
    </p:spTree>
    <p:extLst>
      <p:ext uri="{BB962C8B-B14F-4D97-AF65-F5344CB8AC3E}">
        <p14:creationId xmlns:p14="http://schemas.microsoft.com/office/powerpoint/2010/main" val="1319169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27D917-9067-4536-8CD6-86CB778AD5A2}"/>
              </a:ext>
            </a:extLst>
          </p:cNvPr>
          <p:cNvSpPr>
            <a:spLocks noGrp="1"/>
          </p:cNvSpPr>
          <p:nvPr>
            <p:ph type="title"/>
          </p:nvPr>
        </p:nvSpPr>
        <p:spPr/>
        <p:txBody>
          <a:bodyPr/>
          <a:lstStyle/>
          <a:p>
            <a:r>
              <a:rPr lang="en-US" dirty="0"/>
              <a:t>Upside Down HIV Continuum of Care 2023</a:t>
            </a:r>
          </a:p>
        </p:txBody>
      </p:sp>
      <p:graphicFrame>
        <p:nvGraphicFramePr>
          <p:cNvPr id="12" name="Chart 11">
            <a:extLst>
              <a:ext uri="{FF2B5EF4-FFF2-40B4-BE49-F238E27FC236}">
                <a16:creationId xmlns:a16="http://schemas.microsoft.com/office/drawing/2014/main" id="{83358F00-CA0C-4169-84F0-693C98778C0C}"/>
              </a:ext>
            </a:extLst>
          </p:cNvPr>
          <p:cNvGraphicFramePr/>
          <p:nvPr>
            <p:extLst>
              <p:ext uri="{D42A27DB-BD31-4B8C-83A1-F6EECF244321}">
                <p14:modId xmlns:p14="http://schemas.microsoft.com/office/powerpoint/2010/main" val="1542646170"/>
              </p:ext>
            </p:extLst>
          </p:nvPr>
        </p:nvGraphicFramePr>
        <p:xfrm>
          <a:off x="278871" y="1542135"/>
          <a:ext cx="8238067" cy="4127145"/>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 Placeholder 6">
            <a:extLst>
              <a:ext uri="{FF2B5EF4-FFF2-40B4-BE49-F238E27FC236}">
                <a16:creationId xmlns:a16="http://schemas.microsoft.com/office/drawing/2014/main" id="{5B1EE64F-9C6C-C0F4-136D-EC38CA0E64BE}"/>
              </a:ext>
            </a:extLst>
          </p:cNvPr>
          <p:cNvSpPr>
            <a:spLocks noGrp="1"/>
          </p:cNvSpPr>
          <p:nvPr>
            <p:ph type="body" sz="quarter" idx="11"/>
          </p:nvPr>
        </p:nvSpPr>
        <p:spPr>
          <a:xfrm>
            <a:off x="522287" y="6243108"/>
            <a:ext cx="7992005" cy="330200"/>
          </a:xfrm>
        </p:spPr>
        <p:txBody>
          <a:bodyPr/>
          <a:lstStyle/>
          <a:p>
            <a:r>
              <a:rPr lang="en-US" sz="1050" b="0" dirty="0">
                <a:latin typeface="Arial Narrow" panose="020B0606020202030204" pitchFamily="34" charset="0"/>
              </a:rPr>
              <a:t>*People ≥ 13 years of age estimated to have HIV but not be diagnosed and living through December 31 of each calendar year. Data includes labs and services from CAREWare (all Ryan White services excluding Part A), HIV Medication Assistance Program (HMAP), and Medicaid data sources</a:t>
            </a: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Estimated proportion living in NC and undiagnosed is from 2020.</a:t>
            </a:r>
            <a:endParaRPr lang="en-US" sz="1050" b="0" dirty="0">
              <a:latin typeface="Arial Narrow" panose="020B0606020202030204" pitchFamily="34" charset="0"/>
            </a:endParaRPr>
          </a:p>
          <a:p>
            <a:r>
              <a:rPr lang="en-US" sz="1050" b="0" dirty="0">
                <a:latin typeface="Arial Narrow" panose="020B0606020202030204" pitchFamily="34" charset="0"/>
              </a:rPr>
              <a:t>**People without at least 1 care marker (CD4 or VL test, HMAP dispense, or Medicaid claim) in the given calendar year. </a:t>
            </a:r>
          </a:p>
          <a:p>
            <a:r>
              <a:rPr lang="en-US" sz="1050" b="0" dirty="0">
                <a:latin typeface="Arial Narrow" panose="020B0606020202030204" pitchFamily="34" charset="0"/>
              </a:rPr>
              <a:t>***People neither virally suppressed within 12 months nor having 2 or more care markers (CD4 or VL test, HMAP dispense, or Medicaid claim) at least 90 days apart in the given calendar year. </a:t>
            </a:r>
          </a:p>
          <a:p>
            <a:r>
              <a:rPr lang="en-US" sz="1050" b="0" dirty="0">
                <a:latin typeface="Arial Narrow" panose="020B0606020202030204" pitchFamily="34" charset="0"/>
              </a:rPr>
              <a:t>^Last viral load during the given calendar year was more than 200 copies/ml.  </a:t>
            </a:r>
          </a:p>
          <a:p>
            <a:pPr marL="0" indent="0" defTabSz="914400">
              <a:buNone/>
              <a:defRPr/>
            </a:pPr>
            <a:r>
              <a:rPr lang="en-US" sz="1050" b="0" dirty="0">
                <a:latin typeface="Arial Narrow" panose="020B0606020202030204" pitchFamily="34" charset="0"/>
              </a:rPr>
              <a:t>Data Sources: enhanced HIV/AIDS Reporting System (eHARS) (July 2024) and NC ECHO (July 2024).</a:t>
            </a:r>
            <a:endParaRPr lang="en-US" sz="1050" b="0" dirty="0"/>
          </a:p>
        </p:txBody>
      </p:sp>
    </p:spTree>
    <p:extLst>
      <p:ext uri="{BB962C8B-B14F-4D97-AF65-F5344CB8AC3E}">
        <p14:creationId xmlns:p14="http://schemas.microsoft.com/office/powerpoint/2010/main" val="547379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4">
            <a:extLst>
              <a:ext uri="{FF2B5EF4-FFF2-40B4-BE49-F238E27FC236}">
                <a16:creationId xmlns:a16="http://schemas.microsoft.com/office/drawing/2014/main" id="{AAF56BB9-125B-4C90-B464-7BD441F66C65}"/>
              </a:ext>
            </a:extLst>
          </p:cNvPr>
          <p:cNvSpPr>
            <a:spLocks noGrp="1"/>
          </p:cNvSpPr>
          <p:nvPr>
            <p:ph type="title"/>
          </p:nvPr>
        </p:nvSpPr>
        <p:spPr>
          <a:xfrm>
            <a:off x="446728" y="489756"/>
            <a:ext cx="7843267" cy="548640"/>
          </a:xfrm>
        </p:spPr>
        <p:txBody>
          <a:bodyPr/>
          <a:lstStyle/>
          <a:p>
            <a:r>
              <a:rPr lang="en-US" sz="3000" dirty="0"/>
              <a:t>North Carolina HIV Continuum of Care 2023, Estimated Incidence Denominator</a:t>
            </a:r>
          </a:p>
        </p:txBody>
      </p:sp>
      <p:graphicFrame>
        <p:nvGraphicFramePr>
          <p:cNvPr id="12" name="Content Placeholder 8">
            <a:extLst>
              <a:ext uri="{FF2B5EF4-FFF2-40B4-BE49-F238E27FC236}">
                <a16:creationId xmlns:a16="http://schemas.microsoft.com/office/drawing/2014/main" id="{030DBE1A-B2D8-4C79-8D64-5CDE5FD85238}"/>
              </a:ext>
            </a:extLst>
          </p:cNvPr>
          <p:cNvGraphicFramePr>
            <a:graphicFrameLocks noGrp="1"/>
          </p:cNvGraphicFramePr>
          <p:nvPr>
            <p:ph sz="quarter" idx="14"/>
            <p:extLst>
              <p:ext uri="{D42A27DB-BD31-4B8C-83A1-F6EECF244321}">
                <p14:modId xmlns:p14="http://schemas.microsoft.com/office/powerpoint/2010/main" val="929166804"/>
              </p:ext>
            </p:extLst>
          </p:nvPr>
        </p:nvGraphicFramePr>
        <p:xfrm>
          <a:off x="446728" y="1260192"/>
          <a:ext cx="7894638" cy="36957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6">
            <a:extLst>
              <a:ext uri="{FF2B5EF4-FFF2-40B4-BE49-F238E27FC236}">
                <a16:creationId xmlns:a16="http://schemas.microsoft.com/office/drawing/2014/main" id="{E8ADAA5C-3993-56B1-48B2-FD6773674815}"/>
              </a:ext>
            </a:extLst>
          </p:cNvPr>
          <p:cNvSpPr txBox="1">
            <a:spLocks/>
          </p:cNvSpPr>
          <p:nvPr/>
        </p:nvSpPr>
        <p:spPr>
          <a:xfrm>
            <a:off x="522287" y="6243108"/>
            <a:ext cx="799200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5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Estimated proportion living in NC and undiagnosed is from 2022.</a:t>
            </a:r>
            <a:endParaRPr lang="en-US" sz="1050" b="0" dirty="0">
              <a:latin typeface="Arial Narrow" panose="020B0606020202030204" pitchFamily="34" charset="0"/>
            </a:endParaRPr>
          </a:p>
          <a:p>
            <a:r>
              <a:rPr lang="en-US" sz="1050" b="0" dirty="0">
                <a:latin typeface="Arial Narrow" panose="020B0606020202030204" pitchFamily="34" charset="0"/>
              </a:rPr>
              <a:t>**At least 1 care marker (CD4 or VL test, HMAP dispense, or Medicaid claim) in the given calendar year. </a:t>
            </a:r>
          </a:p>
          <a:p>
            <a:r>
              <a:rPr lang="en-US" sz="105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50" b="0" dirty="0">
                <a:latin typeface="Arial Narrow" panose="020B0606020202030204" pitchFamily="34" charset="0"/>
              </a:rPr>
              <a:t>^Last viral load during the given calendar year &lt;200 copies/ml.  </a:t>
            </a:r>
          </a:p>
          <a:p>
            <a:pPr marL="0" indent="0" defTabSz="914400">
              <a:lnSpc>
                <a:spcPct val="100000"/>
              </a:lnSpc>
              <a:spcBef>
                <a:spcPts val="100"/>
              </a:spcBef>
              <a:buNone/>
              <a:defRPr/>
            </a:pPr>
            <a:r>
              <a:rPr lang="en-US" sz="1050" b="0" dirty="0">
                <a:latin typeface="Arial Narrow" panose="020B0606020202030204" pitchFamily="34" charset="0"/>
              </a:rPr>
              <a:t>Data Sources: enhanced HIV/AIDS Reporting System (eHARS) (July 2024) and NC ECHO (July 2024).</a:t>
            </a:r>
            <a:endParaRPr lang="en-US" sz="1050" b="0" dirty="0"/>
          </a:p>
        </p:txBody>
      </p:sp>
    </p:spTree>
    <p:extLst>
      <p:ext uri="{BB962C8B-B14F-4D97-AF65-F5344CB8AC3E}">
        <p14:creationId xmlns:p14="http://schemas.microsoft.com/office/powerpoint/2010/main" val="3777344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3D0D3-BB5E-4F56-B7FA-7382A01DEACD}"/>
              </a:ext>
            </a:extLst>
          </p:cNvPr>
          <p:cNvSpPr>
            <a:spLocks noGrp="1"/>
          </p:cNvSpPr>
          <p:nvPr>
            <p:ph type="title"/>
          </p:nvPr>
        </p:nvSpPr>
        <p:spPr>
          <a:xfrm>
            <a:off x="622871" y="421324"/>
            <a:ext cx="7843267" cy="548640"/>
          </a:xfrm>
        </p:spPr>
        <p:txBody>
          <a:bodyPr/>
          <a:lstStyle/>
          <a:p>
            <a:r>
              <a:rPr lang="en-US" sz="2800" dirty="0"/>
              <a:t>HIV Continuum of Care: North Carolina (2023) and the United States (2021/2)</a:t>
            </a:r>
          </a:p>
        </p:txBody>
      </p:sp>
      <p:graphicFrame>
        <p:nvGraphicFramePr>
          <p:cNvPr id="7" name="Content Placeholder 8">
            <a:extLst>
              <a:ext uri="{FF2B5EF4-FFF2-40B4-BE49-F238E27FC236}">
                <a16:creationId xmlns:a16="http://schemas.microsoft.com/office/drawing/2014/main" id="{A86B31B1-4854-44B1-888A-A22777B741E6}"/>
              </a:ext>
            </a:extLst>
          </p:cNvPr>
          <p:cNvGraphicFramePr>
            <a:graphicFrameLocks noGrp="1"/>
          </p:cNvGraphicFramePr>
          <p:nvPr>
            <p:ph sz="quarter" idx="14"/>
            <p:extLst>
              <p:ext uri="{D42A27DB-BD31-4B8C-83A1-F6EECF244321}">
                <p14:modId xmlns:p14="http://schemas.microsoft.com/office/powerpoint/2010/main" val="3758298776"/>
              </p:ext>
            </p:extLst>
          </p:nvPr>
        </p:nvGraphicFramePr>
        <p:xfrm>
          <a:off x="571500" y="1296671"/>
          <a:ext cx="7894638" cy="344805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6">
            <a:extLst>
              <a:ext uri="{FF2B5EF4-FFF2-40B4-BE49-F238E27FC236}">
                <a16:creationId xmlns:a16="http://schemas.microsoft.com/office/drawing/2014/main" id="{FA69C465-38D8-4848-B6A9-7CE60E934356}"/>
              </a:ext>
            </a:extLst>
          </p:cNvPr>
          <p:cNvSpPr txBox="1">
            <a:spLocks/>
          </p:cNvSpPr>
          <p:nvPr/>
        </p:nvSpPr>
        <p:spPr>
          <a:xfrm>
            <a:off x="522287" y="6251575"/>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900" b="1" i="0" u="none" strike="noStrike" kern="1200" cap="none" spc="0" normalizeH="0" baseline="0" noProof="0" dirty="0">
              <a:ln>
                <a:noFill/>
              </a:ln>
              <a:solidFill>
                <a:prstClr val="black"/>
              </a:solidFill>
              <a:effectLst/>
              <a:uLnTx/>
              <a:uFillTx/>
              <a:latin typeface="Arial Narrow" panose="020B0606020202030204" pitchFamily="34" charset="0"/>
              <a:cs typeface="Arial" panose="020B0604020202020204" pitchFamily="34" charset="0"/>
            </a:endParaRPr>
          </a:p>
        </p:txBody>
      </p:sp>
      <p:sp>
        <p:nvSpPr>
          <p:cNvPr id="3" name="Text Placeholder 6">
            <a:extLst>
              <a:ext uri="{FF2B5EF4-FFF2-40B4-BE49-F238E27FC236}">
                <a16:creationId xmlns:a16="http://schemas.microsoft.com/office/drawing/2014/main" id="{37310962-E797-F751-8231-458CEBE5FF32}"/>
              </a:ext>
            </a:extLst>
          </p:cNvPr>
          <p:cNvSpPr txBox="1">
            <a:spLocks/>
          </p:cNvSpPr>
          <p:nvPr/>
        </p:nvSpPr>
        <p:spPr>
          <a:xfrm>
            <a:off x="352338" y="6251575"/>
            <a:ext cx="799200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50" b="0" dirty="0">
                <a:latin typeface="Arial Narrow" panose="020B0606020202030204" pitchFamily="34" charset="0"/>
              </a:rPr>
              <a:t>*NC data: People ≥ 13 years of age and diagnosed and living through December 31 of each calendar year. Data includes labs and services from CAREWare (all Ryan White services excluding Part A), HIV Medication Assistance Program (HMAP), and Medicaid data sources</a:t>
            </a: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Estimated proportion living in NC and undiagnosed is from 2021.</a:t>
            </a:r>
            <a:endParaRPr lang="en-US" sz="1050" b="0" dirty="0">
              <a:latin typeface="Arial Narrow" panose="020B0606020202030204" pitchFamily="34" charset="0"/>
            </a:endParaRPr>
          </a:p>
          <a:p>
            <a:r>
              <a:rPr lang="en-US" sz="1050" b="0" dirty="0">
                <a:latin typeface="Arial Narrow" panose="020B0606020202030204" pitchFamily="34" charset="0"/>
              </a:rPr>
              <a:t>**At least 1 care marker (CD4 or VL test, HMAP dispense, or Medicaid claim) in the given calendar year; US number is people linked to care within 1 month </a:t>
            </a:r>
          </a:p>
          <a:p>
            <a:r>
              <a:rPr lang="en-US" sz="105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50" b="0" dirty="0">
                <a:latin typeface="Arial Narrow" panose="020B0606020202030204" pitchFamily="34" charset="0"/>
              </a:rPr>
              <a:t>^Last viral load during the given calendar year &lt;200 copies/ml. </a:t>
            </a:r>
          </a:p>
          <a:p>
            <a:pPr defTabSz="914400">
              <a:defRPr/>
            </a:pPr>
            <a:r>
              <a:rPr lang="en-US" sz="1050" b="0" dirty="0">
                <a:latin typeface="Arial Narrow" panose="020B0606020202030204" pitchFamily="34" charset="0"/>
              </a:rPr>
              <a:t>Data Sources: enhanced HIV/AIDS Reporting System (eHARS) (July 2024), NC ECHO (July 2024). </a:t>
            </a:r>
            <a:r>
              <a:rPr kumimoji="0" lang="en-US" sz="1050" b="0" i="0" u="none" strike="noStrike" kern="1200" cap="none" spc="0" normalizeH="0" baseline="0" noProof="0" dirty="0">
                <a:ln>
                  <a:noFill/>
                </a:ln>
                <a:solidFill>
                  <a:prstClr val="black"/>
                </a:solidFill>
                <a:effectLst/>
                <a:uLnTx/>
                <a:uFillTx/>
                <a:latin typeface="Arial Narrow" panose="020B0606020202030204" pitchFamily="34" charset="0"/>
                <a:cs typeface="Arial" panose="020B0604020202020204" pitchFamily="34" charset="0"/>
              </a:rPr>
              <a:t>Most recent national data is from 2021 (</a:t>
            </a:r>
            <a:r>
              <a:rPr lang="en-US" sz="1050" b="0" dirty="0">
                <a:solidFill>
                  <a:prstClr val="black"/>
                </a:solidFill>
                <a:latin typeface="Arial Narrow" panose="020B0606020202030204" pitchFamily="34" charset="0"/>
              </a:rPr>
              <a:t>diagnosed, virally suppressed) and 2022 (at least one care visit) </a:t>
            </a:r>
            <a:r>
              <a:rPr lang="en-US" sz="1050" b="0" dirty="0">
                <a:solidFill>
                  <a:prstClr val="black"/>
                </a:solidFill>
                <a:latin typeface="Arial Narrow" panose="020B0606020202030204" pitchFamily="34" charset="0"/>
                <a:hlinkClick r:id="rId3"/>
              </a:rPr>
              <a:t>h</a:t>
            </a:r>
            <a:r>
              <a:rPr kumimoji="0" lang="en-US" sz="1050" b="0" i="0" u="none" strike="noStrike" kern="1200" cap="none" spc="0" normalizeH="0" baseline="0" noProof="0" dirty="0">
                <a:ln>
                  <a:noFill/>
                </a:ln>
                <a:solidFill>
                  <a:prstClr val="black"/>
                </a:solidFill>
                <a:effectLst/>
                <a:uLnTx/>
                <a:uFillTx/>
                <a:latin typeface="Arial Narrow" panose="020B0606020202030204" pitchFamily="34" charset="0"/>
                <a:hlinkClick r:id="rId3"/>
              </a:rPr>
              <a:t>ttps://ahead.hiv.gov/</a:t>
            </a:r>
            <a:r>
              <a:rPr kumimoji="0" lang="en-US" sz="1050" b="0" i="0" u="none" strike="noStrike" kern="1200" cap="none" spc="0" normalizeH="0" baseline="0" noProof="0" dirty="0">
                <a:ln>
                  <a:noFill/>
                </a:ln>
                <a:solidFill>
                  <a:prstClr val="black"/>
                </a:solidFill>
                <a:effectLst/>
                <a:uLnTx/>
                <a:uFillTx/>
                <a:latin typeface="Arial Narrow" panose="020B0606020202030204" pitchFamily="34" charset="0"/>
                <a:cs typeface="Arial" panose="020B0604020202020204" pitchFamily="34" charset="0"/>
              </a:rPr>
              <a:t> accessed 10-4-2024).</a:t>
            </a:r>
            <a:endParaRPr lang="en-US" sz="1050" b="0" dirty="0"/>
          </a:p>
        </p:txBody>
      </p:sp>
    </p:spTree>
    <p:extLst>
      <p:ext uri="{BB962C8B-B14F-4D97-AF65-F5344CB8AC3E}">
        <p14:creationId xmlns:p14="http://schemas.microsoft.com/office/powerpoint/2010/main" val="518029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58163-8133-42B9-940A-094F4959A0CF}"/>
              </a:ext>
            </a:extLst>
          </p:cNvPr>
          <p:cNvSpPr>
            <a:spLocks noGrp="1"/>
          </p:cNvSpPr>
          <p:nvPr>
            <p:ph type="title"/>
          </p:nvPr>
        </p:nvSpPr>
        <p:spPr/>
        <p:txBody>
          <a:bodyPr/>
          <a:lstStyle/>
          <a:p>
            <a:r>
              <a:rPr lang="en-US" dirty="0"/>
              <a:t>2023 North Carolina Newly Diagnosed HIV Continuum of Care</a:t>
            </a:r>
          </a:p>
        </p:txBody>
      </p:sp>
      <p:sp>
        <p:nvSpPr>
          <p:cNvPr id="3" name="Text Placeholder 2">
            <a:extLst>
              <a:ext uri="{FF2B5EF4-FFF2-40B4-BE49-F238E27FC236}">
                <a16:creationId xmlns:a16="http://schemas.microsoft.com/office/drawing/2014/main" id="{407D0F1A-6B29-406A-9CA5-C88995AC2918}"/>
              </a:ext>
            </a:extLst>
          </p:cNvPr>
          <p:cNvSpPr>
            <a:spLocks noGrp="1"/>
          </p:cNvSpPr>
          <p:nvPr>
            <p:ph type="body" sz="quarter" idx="11"/>
          </p:nvPr>
        </p:nvSpPr>
        <p:spPr>
          <a:xfrm>
            <a:off x="525631" y="6183096"/>
            <a:ext cx="7992005" cy="330200"/>
          </a:xfrm>
        </p:spPr>
        <p:txBody>
          <a:bodyPr/>
          <a:lstStyle/>
          <a:p>
            <a:r>
              <a:rPr lang="en-US" sz="1000" b="0" dirty="0">
                <a:latin typeface="Arial Narrow" panose="020B0606020202030204" pitchFamily="34" charset="0"/>
              </a:rPr>
              <a:t>*People ≥ 13 years of age and diagnosed in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**At least 1 care marker (CD4 or VL test, HMAP dispense, or Medicaid claim) in the given period. </a:t>
            </a:r>
          </a:p>
          <a:p>
            <a:r>
              <a:rPr lang="en-US" sz="1000" b="0" dirty="0">
                <a:latin typeface="Arial Narrow" panose="020B0606020202030204" pitchFamily="34" charset="0"/>
              </a:rPr>
              <a:t>^Virally suppressed is defined as the last viral load during the year being &lt;200 copies/ml.  </a:t>
            </a:r>
          </a:p>
          <a:p>
            <a:pPr marL="0" indent="0" defTabSz="914400">
              <a:lnSpc>
                <a:spcPct val="100000"/>
              </a:lnSpc>
              <a:spcBef>
                <a:spcPts val="100"/>
              </a:spcBef>
              <a:buNone/>
              <a:defRPr/>
            </a:pPr>
            <a:r>
              <a:rPr lang="en-US" sz="1000" b="0" dirty="0">
                <a:latin typeface="Arial Narrow" panose="020B0606020202030204" pitchFamily="34" charset="0"/>
              </a:rPr>
              <a:t>Data Sources: enhanced HIV/AIDS Reporting System (eHARS) (July 2024) and NC ECHO (July 2024). </a:t>
            </a:r>
            <a:endParaRPr lang="en-US" sz="1000" b="0" dirty="0"/>
          </a:p>
        </p:txBody>
      </p:sp>
      <p:graphicFrame>
        <p:nvGraphicFramePr>
          <p:cNvPr id="5" name="Chart 4">
            <a:extLst>
              <a:ext uri="{FF2B5EF4-FFF2-40B4-BE49-F238E27FC236}">
                <a16:creationId xmlns:a16="http://schemas.microsoft.com/office/drawing/2014/main" id="{671E52A3-CDA0-4264-A09F-CF637CB557B8}"/>
              </a:ext>
            </a:extLst>
          </p:cNvPr>
          <p:cNvGraphicFramePr/>
          <p:nvPr>
            <p:extLst>
              <p:ext uri="{D42A27DB-BD31-4B8C-83A1-F6EECF244321}">
                <p14:modId xmlns:p14="http://schemas.microsoft.com/office/powerpoint/2010/main" val="3101660467"/>
              </p:ext>
            </p:extLst>
          </p:nvPr>
        </p:nvGraphicFramePr>
        <p:xfrm>
          <a:off x="128947" y="1543792"/>
          <a:ext cx="8753796" cy="3847358"/>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1">
            <a:extLst>
              <a:ext uri="{FF2B5EF4-FFF2-40B4-BE49-F238E27FC236}">
                <a16:creationId xmlns:a16="http://schemas.microsoft.com/office/drawing/2014/main" id="{4DEB0847-43AF-B350-23F5-F79F49842172}"/>
              </a:ext>
            </a:extLst>
          </p:cNvPr>
          <p:cNvSpPr txBox="1"/>
          <p:nvPr/>
        </p:nvSpPr>
        <p:spPr>
          <a:xfrm>
            <a:off x="4739148" y="2173506"/>
            <a:ext cx="491613" cy="32446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kern="1200" dirty="0">
                <a:latin typeface="Candara" panose="020E0502030303020204" pitchFamily="34" charset="0"/>
              </a:rPr>
              <a:t>88%</a:t>
            </a:r>
          </a:p>
        </p:txBody>
      </p:sp>
      <p:sp>
        <p:nvSpPr>
          <p:cNvPr id="6" name="TextBox 1">
            <a:extLst>
              <a:ext uri="{FF2B5EF4-FFF2-40B4-BE49-F238E27FC236}">
                <a16:creationId xmlns:a16="http://schemas.microsoft.com/office/drawing/2014/main" id="{4DEB0847-43AF-B350-23F5-F79F49842172}"/>
              </a:ext>
            </a:extLst>
          </p:cNvPr>
          <p:cNvSpPr txBox="1"/>
          <p:nvPr/>
        </p:nvSpPr>
        <p:spPr>
          <a:xfrm>
            <a:off x="7787150" y="2335738"/>
            <a:ext cx="491612" cy="32446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kern="1200" dirty="0">
                <a:latin typeface="Candara" panose="020E0502030303020204" pitchFamily="34" charset="0"/>
              </a:rPr>
              <a:t>80%</a:t>
            </a:r>
          </a:p>
        </p:txBody>
      </p:sp>
    </p:spTree>
    <p:extLst>
      <p:ext uri="{BB962C8B-B14F-4D97-AF65-F5344CB8AC3E}">
        <p14:creationId xmlns:p14="http://schemas.microsoft.com/office/powerpoint/2010/main" val="215590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BDE65-D820-49A7-938D-4E5572B36F6F}"/>
              </a:ext>
            </a:extLst>
          </p:cNvPr>
          <p:cNvSpPr>
            <a:spLocks noGrp="1"/>
          </p:cNvSpPr>
          <p:nvPr>
            <p:ph type="title"/>
          </p:nvPr>
        </p:nvSpPr>
        <p:spPr/>
        <p:txBody>
          <a:bodyPr/>
          <a:lstStyle/>
          <a:p>
            <a:r>
              <a:rPr lang="en-US" dirty="0"/>
              <a:t>90-90-90 Status in 2023: North Carolina</a:t>
            </a:r>
          </a:p>
        </p:txBody>
      </p:sp>
      <p:sp>
        <p:nvSpPr>
          <p:cNvPr id="3" name="Text Placeholder 2">
            <a:extLst>
              <a:ext uri="{FF2B5EF4-FFF2-40B4-BE49-F238E27FC236}">
                <a16:creationId xmlns:a16="http://schemas.microsoft.com/office/drawing/2014/main" id="{2367EE58-2197-4BA2-BE82-D329F3DD9EBD}"/>
              </a:ext>
            </a:extLst>
          </p:cNvPr>
          <p:cNvSpPr>
            <a:spLocks noGrp="1"/>
          </p:cNvSpPr>
          <p:nvPr>
            <p:ph type="body" sz="quarter" idx="11"/>
          </p:nvPr>
        </p:nvSpPr>
        <p:spPr/>
        <p:txBody>
          <a:bodyPr/>
          <a:lstStyle/>
          <a:p>
            <a:pPr>
              <a:defRPr/>
            </a:pPr>
            <a:r>
              <a:rPr lang="en-US" sz="1000" b="0" dirty="0">
                <a:latin typeface="Arial Narrow" panose="020B0606020202030204" pitchFamily="34" charset="0"/>
              </a:rPr>
              <a:t>*People ≥ 13 years of age and diagnosed in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pPr>
              <a:defRPr/>
            </a:pPr>
            <a:r>
              <a:rPr lang="en-US" sz="1000" b="0" dirty="0">
                <a:solidFill>
                  <a:srgbClr val="000000"/>
                </a:solidFill>
                <a:latin typeface="Arial Narrow" panose="020B0606020202030204" pitchFamily="34" charset="0"/>
              </a:rPr>
              <a:t>“*received ARTs is based on the number of people with a viral load or CD4 test in a given year (assumes lab tests imply receipt of ARTs)</a:t>
            </a:r>
          </a:p>
          <a:p>
            <a:pPr>
              <a:defRPr/>
            </a:pPr>
            <a:r>
              <a:rPr lang="en-US" sz="1000" b="0" dirty="0">
                <a:latin typeface="Arial Narrow" panose="020B0606020202030204" pitchFamily="34" charset="0"/>
              </a:rPr>
              <a:t>^Last viral load during the year &lt;200 copies/ml.  </a:t>
            </a:r>
          </a:p>
          <a:p>
            <a:pPr marL="0" indent="0" defTabSz="914400">
              <a:buNone/>
              <a:defRPr/>
            </a:pPr>
            <a:r>
              <a:rPr lang="en-US" sz="1000" b="0" dirty="0">
                <a:latin typeface="Arial Narrow" panose="020B0606020202030204" pitchFamily="34" charset="0"/>
              </a:rPr>
              <a:t>Data Sources: enhanced HIV/AIDS Reporting System (eHARS) (July 2024) and NC ECHO (July 2024).</a:t>
            </a:r>
            <a:endParaRPr lang="en-US" sz="1000" b="0" dirty="0"/>
          </a:p>
        </p:txBody>
      </p:sp>
      <p:graphicFrame>
        <p:nvGraphicFramePr>
          <p:cNvPr id="5" name="Content Placeholder 6">
            <a:extLst>
              <a:ext uri="{FF2B5EF4-FFF2-40B4-BE49-F238E27FC236}">
                <a16:creationId xmlns:a16="http://schemas.microsoft.com/office/drawing/2014/main" id="{E5138374-F5CA-464D-A967-6AE92F94424B}"/>
              </a:ext>
            </a:extLst>
          </p:cNvPr>
          <p:cNvGraphicFramePr>
            <a:graphicFrameLocks/>
          </p:cNvGraphicFramePr>
          <p:nvPr>
            <p:extLst>
              <p:ext uri="{D42A27DB-BD31-4B8C-83A1-F6EECF244321}">
                <p14:modId xmlns:p14="http://schemas.microsoft.com/office/powerpoint/2010/main" val="822376240"/>
              </p:ext>
            </p:extLst>
          </p:nvPr>
        </p:nvGraphicFramePr>
        <p:xfrm>
          <a:off x="438625" y="1264199"/>
          <a:ext cx="8078313" cy="42937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69654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0E78EC6-00EC-4D32-8D0C-B3F1B093111D}"/>
              </a:ext>
            </a:extLst>
          </p:cNvPr>
          <p:cNvSpPr>
            <a:spLocks noGrp="1"/>
          </p:cNvSpPr>
          <p:nvPr>
            <p:ph type="title"/>
          </p:nvPr>
        </p:nvSpPr>
        <p:spPr/>
        <p:txBody>
          <a:bodyPr/>
          <a:lstStyle/>
          <a:p>
            <a:r>
              <a:rPr lang="en-US" dirty="0"/>
              <a:t>HIV Continuum by Gender</a:t>
            </a:r>
          </a:p>
        </p:txBody>
      </p:sp>
    </p:spTree>
    <p:extLst>
      <p:ext uri="{BB962C8B-B14F-4D97-AF65-F5344CB8AC3E}">
        <p14:creationId xmlns:p14="http://schemas.microsoft.com/office/powerpoint/2010/main" val="476822241"/>
      </p:ext>
    </p:extLst>
  </p:cSld>
  <p:clrMapOvr>
    <a:masterClrMapping/>
  </p:clrMapOvr>
</p:sld>
</file>

<file path=ppt/theme/theme1.xml><?xml version="1.0" encoding="utf-8"?>
<a:theme xmlns:a="http://schemas.openxmlformats.org/drawingml/2006/main" name="5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26793</TotalTime>
  <Words>4205</Words>
  <Application>Microsoft Office PowerPoint</Application>
  <PresentationFormat>On-screen Show (4:3)</PresentationFormat>
  <Paragraphs>188</Paragraphs>
  <Slides>25</Slides>
  <Notes>10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25</vt:i4>
      </vt:variant>
    </vt:vector>
  </HeadingPairs>
  <TitlesOfParts>
    <vt:vector size="36" baseType="lpstr">
      <vt:lpstr>Arial</vt:lpstr>
      <vt:lpstr>Arial Narrow</vt:lpstr>
      <vt:lpstr>Calibri</vt:lpstr>
      <vt:lpstr>Candara</vt:lpstr>
      <vt:lpstr>Franklin Gothic Demi Cond</vt:lpstr>
      <vt:lpstr>Franklin Gothic Medium</vt:lpstr>
      <vt:lpstr>Franklin Gothic Medium Cond</vt:lpstr>
      <vt:lpstr>Gotham Bold</vt:lpstr>
      <vt:lpstr>Gotham Light</vt:lpstr>
      <vt:lpstr>Helvetica</vt:lpstr>
      <vt:lpstr>5_Office Theme</vt:lpstr>
      <vt:lpstr>PowerPoint Presentation</vt:lpstr>
      <vt:lpstr>HIV Continuum of Care in North Carolina, 2010-2023</vt:lpstr>
      <vt:lpstr>North Carolina HIV Continuum of Care 2023, Diagnosis Denominator</vt:lpstr>
      <vt:lpstr>Upside Down HIV Continuum of Care 2023</vt:lpstr>
      <vt:lpstr>North Carolina HIV Continuum of Care 2023, Estimated Incidence Denominator</vt:lpstr>
      <vt:lpstr>HIV Continuum of Care: North Carolina (2023) and the United States (2021/2)</vt:lpstr>
      <vt:lpstr>2023 North Carolina Newly Diagnosed HIV Continuum of Care</vt:lpstr>
      <vt:lpstr>90-90-90 Status in 2023: North Carolina</vt:lpstr>
      <vt:lpstr>HIV Continuum by Gender</vt:lpstr>
      <vt:lpstr>North Carolina HIV Continuum of Care by Gender, 2023</vt:lpstr>
      <vt:lpstr>HIV Continuum by Gender and Race/Ethnicity</vt:lpstr>
      <vt:lpstr>North Carolina HIV Continuum of Care among Men by Race/Ethnicity, 2023</vt:lpstr>
      <vt:lpstr>North Carolina Viral Suppression^ among Men by Race/Ethnicity, 2019-2023</vt:lpstr>
      <vt:lpstr>North Carolina HIV Continuum of Care among Women by Race/Ethnicity, 2023</vt:lpstr>
      <vt:lpstr>North Carolina HIV Continuum of Care among Transgender by Race/Ethnicity, 2023 Please note most of these groups have small numbers</vt:lpstr>
      <vt:lpstr>HIV Continuum by Gender and Age</vt:lpstr>
      <vt:lpstr>North Carolina HIV Continuum of Care among Men by Current Age, 2023</vt:lpstr>
      <vt:lpstr>North Carolina HIV Continuum of Care among Women by Current Age, 2023</vt:lpstr>
      <vt:lpstr>North Carolina HIV Continuum of Care among Transgender^ by Current Age, 2023 Please note most of these groups have small numbers</vt:lpstr>
      <vt:lpstr>HIV Continuum by Risk of Exposure</vt:lpstr>
      <vt:lpstr>North Carolina HIV Continuum of Care among People who Reported Heterosexual Contact by Binary Gender, 2023</vt:lpstr>
      <vt:lpstr>North Carolina HIV Continuum of Care among People Who Inject Drugs by Gender, 2023</vt:lpstr>
      <vt:lpstr>North Carolina HIV Continuum of Care among Gay, Bisexual and Other Men Who Have Sex With Men, 2023</vt:lpstr>
      <vt:lpstr>North Carolina HIV Continuum of Care Among People With Other Risk^^ by Gender, 2023</vt:lpstr>
      <vt:lpstr>North Carolina HIV Continuum of Care among People with Unknown Risk by Gender, 2023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 Carolina HIV Continuum of Care 2018* (Diagnosed through 2018 and living in 2018)</dc:title>
  <dc:creator>Adams, Nicole</dc:creator>
  <cp:lastModifiedBy>Swankie, Taylor A</cp:lastModifiedBy>
  <cp:revision>391</cp:revision>
  <dcterms:created xsi:type="dcterms:W3CDTF">2019-04-10T14:34:22Z</dcterms:created>
  <dcterms:modified xsi:type="dcterms:W3CDTF">2024-11-21T21:53:05Z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2024-10-11T20:44:21Z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531f02de-87a6-4a0c-88fa-89d74c239cc2</vt:lpwstr>
  </property>
  <property fmtid="{D5CDD505-2E9C-101B-9397-08002B2CF9AE}" pid="8" name="MSIP_Label_7b94a7b8-f06c-4dfe-bdcc-9b548fd58c31_ContentBits">
    <vt:lpwstr>0</vt:lpwstr>
  </property>
</Properties>
</file>